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3" r:id="rId24"/>
    <p:sldId id="295"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08" autoAdjust="0"/>
    <p:restoredTop sz="80772"/>
  </p:normalViewPr>
  <p:slideViewPr>
    <p:cSldViewPr snapToGrid="0">
      <p:cViewPr>
        <p:scale>
          <a:sx n="156" d="100"/>
          <a:sy n="156" d="100"/>
        </p:scale>
        <p:origin x="2512" y="736"/>
      </p:cViewPr>
      <p:guideLst/>
    </p:cSldViewPr>
  </p:slideViewPr>
  <p:notesTextViewPr>
    <p:cViewPr>
      <p:scale>
        <a:sx n="170" d="100"/>
        <a:sy n="170" d="100"/>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r>
            <a:rPr lang="en-US" dirty="0"/>
            <a:t>Our unsupervised system performs better than any other unsupervised algorithm in all datasets</a:t>
          </a:r>
          <a:endParaRPr lang="en-GR"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r>
            <a:rPr lang="en-US" dirty="0"/>
            <a:t>The performance of our system is more stable on the four datasets</a:t>
          </a:r>
          <a:endParaRPr lang="en-GR"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r>
            <a:rPr lang="en-US" dirty="0"/>
            <a:t>The comparison with semi-supervised systems shows that our system always performs better than the most frequent sense heuristic when we use information from sense-labeled corpora</a:t>
          </a:r>
          <a:endParaRPr lang="en-GR"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r>
            <a:rPr lang="en-US"/>
            <a:t>The performance of our system is close to the results obtained with Babelfy on S13 and substantially higher on KORE50</a:t>
          </a:r>
          <a:endParaRPr lang="en-GR"/>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r>
            <a:rPr lang="en-US" dirty="0"/>
            <a:t>It is also difficult to exploit distributional information on this data set because the sentences are short and, in many cases, cryptic. </a:t>
          </a:r>
          <a:endParaRPr lang="en-GR"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12331B1B-F89A-E44A-89A1-648DE8EC5697}" type="presOf" srcId="{E5C8B0E4-5CAD-1743-9198-DF58666051A2}" destId="{279CEBA3-AFD6-5A42-9FB5-7B68A448901C}" srcOrd="0" destOrd="1" presId="urn:microsoft.com/office/officeart/2005/8/layout/list1"/>
    <dgm:cxn modelId="{8E68A634-98E8-3948-B307-95659662FC5B}" type="presOf" srcId="{FC849399-1C56-184D-95DA-B39954D8D949}" destId="{279CEBA3-AFD6-5A42-9FB5-7B68A448901C}" srcOrd="0" destOrd="2"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1"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1"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1"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2"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355193"/>
          <a:ext cx="1051560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Our unsupervised system performs better than any other unsupervised algorithm in all datasets</a:t>
          </a:r>
          <a:endParaRPr lang="en-GR" sz="1800" kern="1200" dirty="0"/>
        </a:p>
        <a:p>
          <a:pPr marL="171450" lvl="1" indent="-171450" algn="l" defTabSz="800100">
            <a:lnSpc>
              <a:spcPct val="90000"/>
            </a:lnSpc>
            <a:spcBef>
              <a:spcPct val="0"/>
            </a:spcBef>
            <a:spcAft>
              <a:spcPct val="15000"/>
            </a:spcAft>
            <a:buChar char="•"/>
          </a:pPr>
          <a:r>
            <a:rPr lang="en-US" sz="1800" kern="1200" dirty="0"/>
            <a:t>The performance of our system is more stable on the four datasets</a:t>
          </a:r>
          <a:endParaRPr lang="en-GR" sz="1800" kern="1200" dirty="0"/>
        </a:p>
        <a:p>
          <a:pPr marL="171450" lvl="1" indent="-171450" algn="l" defTabSz="800100">
            <a:lnSpc>
              <a:spcPct val="90000"/>
            </a:lnSpc>
            <a:spcBef>
              <a:spcPct val="0"/>
            </a:spcBef>
            <a:spcAft>
              <a:spcPct val="15000"/>
            </a:spcAft>
            <a:buChar char="•"/>
          </a:pPr>
          <a:r>
            <a:rPr lang="en-US" sz="1800" kern="1200" dirty="0"/>
            <a:t>The comparison with semi-supervised systems shows that our system always performs better than the most frequent sense heuristic when we use information from sense-labeled corpora</a:t>
          </a:r>
          <a:endParaRPr lang="en-GR" sz="1800" kern="1200" dirty="0"/>
        </a:p>
      </dsp:txBody>
      <dsp:txXfrm>
        <a:off x="0" y="355193"/>
        <a:ext cx="10515600" cy="2041200"/>
      </dsp:txXfrm>
    </dsp:sp>
    <dsp:sp modelId="{4443D7BC-B182-834D-A588-F03AAF3D9539}">
      <dsp:nvSpPr>
        <dsp:cNvPr id="0" name=""/>
        <dsp:cNvSpPr/>
      </dsp:nvSpPr>
      <dsp:spPr>
        <a:xfrm>
          <a:off x="525780" y="8951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51719" y="115452"/>
        <a:ext cx="7309042" cy="479482"/>
      </dsp:txXfrm>
    </dsp:sp>
    <dsp:sp modelId="{7AE2683C-5940-8F49-96FE-34B4F9ED052C}">
      <dsp:nvSpPr>
        <dsp:cNvPr id="0" name=""/>
        <dsp:cNvSpPr/>
      </dsp:nvSpPr>
      <dsp:spPr>
        <a:xfrm>
          <a:off x="0" y="2759274"/>
          <a:ext cx="10515600" cy="1502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performance of our system is close to the results obtained with Babelfy on S13 and substantially higher on KORE50</a:t>
          </a:r>
          <a:endParaRPr lang="en-GR" sz="1800" kern="1200"/>
        </a:p>
        <a:p>
          <a:pPr marL="171450" lvl="1" indent="-171450" algn="l" defTabSz="800100">
            <a:lnSpc>
              <a:spcPct val="90000"/>
            </a:lnSpc>
            <a:spcBef>
              <a:spcPct val="0"/>
            </a:spcBef>
            <a:spcAft>
              <a:spcPct val="15000"/>
            </a:spcAft>
            <a:buChar char="•"/>
          </a:pPr>
          <a:r>
            <a:rPr lang="en-US" sz="1800" kern="1200" dirty="0"/>
            <a:t>It is also difficult to exploit distributional information on this data set because the sentences are short and, in many cases, cryptic. </a:t>
          </a:r>
          <a:endParaRPr lang="en-GR" sz="1800" kern="1200" dirty="0"/>
        </a:p>
      </dsp:txBody>
      <dsp:txXfrm>
        <a:off x="0" y="2759274"/>
        <a:ext cx="10515600" cy="1502550"/>
      </dsp:txXfrm>
    </dsp:sp>
    <dsp:sp modelId="{36FB3ABF-EFD2-7241-8728-CA42F826140F}">
      <dsp:nvSpPr>
        <dsp:cNvPr id="0" name=""/>
        <dsp:cNvSpPr/>
      </dsp:nvSpPr>
      <dsp:spPr>
        <a:xfrm>
          <a:off x="525780" y="249359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51719" y="2519532"/>
        <a:ext cx="73090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5/2/21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5/2/21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endParaRPr lang="el-GR"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στο 1,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Ο πίνακας ομοιότητας εννοιών χρησιμοποιείται  για την εξαγωγή του πίνακα μερικής απόδοσης (</a:t>
            </a:r>
            <a:r>
              <a:rPr lang="el-GR" sz="1200" b="0" i="0" u="none" strike="noStrike" kern="1200" dirty="0" err="1">
                <a:solidFill>
                  <a:schemeClr val="tx1"/>
                </a:solidFill>
                <a:effectLst/>
                <a:latin typeface="+mn-lt"/>
                <a:ea typeface="+mn-ea"/>
                <a:cs typeface="+mn-cs"/>
              </a:rPr>
              <a:t>υποπίνακα</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Zij </a:t>
            </a:r>
            <a:r>
              <a:rPr lang="el-GR" sz="1200" b="0" i="0" u="none" strike="noStrike" kern="1200" dirty="0">
                <a:solidFill>
                  <a:schemeClr val="tx1"/>
                </a:solidFill>
                <a:effectLst/>
                <a:latin typeface="+mn-lt"/>
                <a:ea typeface="+mn-ea"/>
                <a:cs typeface="+mn-cs"/>
              </a:rPr>
              <a:t>για τα παιχνίδια που παίζονται μεταξύ δύο παικτών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j.</a:t>
            </a:r>
            <a:endParaRPr lang="en-GB"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H </a:t>
            </a:r>
            <a:r>
              <a:rPr lang="el-GR" sz="1200" b="0" i="0" u="none" strike="noStrike" kern="1200" dirty="0">
                <a:solidFill>
                  <a:schemeClr val="tx1"/>
                </a:solidFill>
                <a:effectLst/>
                <a:latin typeface="+mn-lt"/>
                <a:ea typeface="+mn-ea"/>
                <a:cs typeface="+mn-cs"/>
              </a:rPr>
              <a:t>διαδικασία γίνεται εξάγοντας από το </a:t>
            </a:r>
            <a:r>
              <a:rPr lang="en-GB" sz="1200" b="0" i="0" u="none" strike="noStrike" kern="1200" dirty="0">
                <a:solidFill>
                  <a:schemeClr val="tx1"/>
                </a:solidFill>
                <a:effectLst/>
                <a:latin typeface="+mn-lt"/>
                <a:ea typeface="+mn-ea"/>
                <a:cs typeface="+mn-cs"/>
              </a:rPr>
              <a:t>Z </a:t>
            </a:r>
            <a:r>
              <a:rPr lang="el-GR" sz="1200" b="0" i="0" u="none" strike="noStrike" kern="1200" dirty="0">
                <a:solidFill>
                  <a:schemeClr val="tx1"/>
                </a:solidFill>
                <a:effectLst/>
                <a:latin typeface="+mn-lt"/>
                <a:ea typeface="+mn-ea"/>
                <a:cs typeface="+mn-cs"/>
              </a:rPr>
              <a:t>τις καταχωρήσεις σε σχέση με τους δείκτες των εννοιών που σχετίζονται με τις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r>
              <a:rPr lang="el-GR" sz="1200" b="0" i="0" u="none" strike="noStrike" kern="1200" dirty="0">
                <a:solidFill>
                  <a:schemeClr val="tx1"/>
                </a:solidFill>
                <a:effectLst/>
                <a:latin typeface="+mn-lt"/>
                <a:ea typeface="+mn-ea"/>
                <a:cs typeface="+mn-cs"/>
              </a:rPr>
              <a:t>των εννοιών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Παράγεται ένας </a:t>
            </a:r>
            <a:r>
              <a:rPr lang="el-GR" sz="1200" b="0" i="0" u="none" strike="noStrike" kern="1200" dirty="0" err="1">
                <a:solidFill>
                  <a:schemeClr val="tx1"/>
                </a:solidFill>
                <a:effectLst/>
                <a:latin typeface="+mn-lt"/>
                <a:ea typeface="+mn-ea"/>
                <a:cs typeface="+mn-cs"/>
              </a:rPr>
              <a:t>πίνακςα</a:t>
            </a:r>
            <a:r>
              <a:rPr lang="el-GR" sz="1200" b="0" i="0" u="none" strike="noStrike" kern="1200" dirty="0">
                <a:solidFill>
                  <a:schemeClr val="tx1"/>
                </a:solidFill>
                <a:effectLst/>
                <a:latin typeface="+mn-lt"/>
                <a:ea typeface="+mn-ea"/>
                <a:cs typeface="+mn-cs"/>
              </a:rPr>
              <a:t> αποδόσεων </a:t>
            </a:r>
            <a:r>
              <a:rPr lang="en-GB" sz="1200" b="0" i="0" u="none" strike="noStrike" kern="1200" dirty="0">
                <a:solidFill>
                  <a:schemeClr val="tx1"/>
                </a:solidFill>
                <a:effectLst/>
                <a:latin typeface="+mn-lt"/>
                <a:ea typeface="+mn-ea"/>
                <a:cs typeface="+mn-cs"/>
              </a:rPr>
              <a:t>mi ×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όπου 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οι αριθμοί των εννοιών στα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αντίστοιχα.</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έχει τις εξής διαστάσεις: σύνολο εννοιών της λέξης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επι</a:t>
            </a:r>
            <a:r>
              <a:rPr lang="el-GR" sz="1200" b="0" i="0" u="none" strike="noStrike" kern="1200" dirty="0">
                <a:solidFill>
                  <a:schemeClr val="tx1"/>
                </a:solidFill>
                <a:effectLst/>
                <a:latin typeface="+mn-lt"/>
                <a:ea typeface="+mn-ea"/>
                <a:cs typeface="+mn-cs"/>
              </a:rPr>
              <a:t> το σύνολο των εννοιών της λέξης </a:t>
            </a:r>
            <a:r>
              <a:rPr lang="en-GB" sz="1200" b="0" i="0" u="none" strike="noStrike" kern="1200" dirty="0">
                <a:solidFill>
                  <a:schemeClr val="tx1"/>
                </a:solidFill>
                <a:effectLst/>
                <a:latin typeface="+mn-lt"/>
                <a:ea typeface="+mn-ea"/>
                <a:cs typeface="+mn-cs"/>
              </a:rPr>
              <a:t>j. </a:t>
            </a:r>
            <a:endParaRPr lang="en-GB" dirty="0">
              <a:effectLst/>
            </a:endParaRPr>
          </a:p>
          <a:p>
            <a:pPr rtl="0"/>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Mk | </a:t>
            </a:r>
            <a:r>
              <a:rPr lang="el-GR" sz="1200" b="0" i="0" u="none" strike="noStrike" kern="1200" dirty="0">
                <a:solidFill>
                  <a:schemeClr val="tx1"/>
                </a:solidFill>
                <a:effectLst/>
                <a:latin typeface="+mn-lt"/>
                <a:ea typeface="+mn-ea"/>
                <a:cs typeface="+mn-cs"/>
              </a:rPr>
              <a:t>είναι το σύνολο όλων των εννοιών μιας λέξης κ [</a:t>
            </a:r>
            <a:r>
              <a:rPr lang="el-GR" sz="1200" b="0" i="0" u="none" strike="noStrike" kern="1200" dirty="0" err="1">
                <a:solidFill>
                  <a:schemeClr val="tx1"/>
                </a:solidFill>
                <a:effectLst/>
                <a:latin typeface="+mn-lt"/>
                <a:ea typeface="+mn-ea"/>
                <a:cs typeface="+mn-cs"/>
              </a:rPr>
              <a:t>πληθικός</a:t>
            </a:r>
            <a:r>
              <a:rPr lang="el-GR" sz="1200" b="0" i="0" u="none" strike="noStrike" kern="1200" dirty="0">
                <a:solidFill>
                  <a:schemeClr val="tx1"/>
                </a:solidFill>
                <a:effectLst/>
                <a:latin typeface="+mn-lt"/>
                <a:ea typeface="+mn-ea"/>
                <a:cs typeface="+mn-cs"/>
              </a:rPr>
              <a:t> αριθμός]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υπολογισμός των σημασιολογικών μέτρων ομοιότητας των εννοιών διεξάγεται χρησιμοποιώντας σχέσεις ομοιότητας, όπως η σχέση “είναι”</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σημασιολογικά μέτρα ομοιότητας που χρησιμοποιήσαμε είναι 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Υπολογίζουν την ομοιότητα μεταξύ των δύο εννοιών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σύμφωνα με το βάθος των δύο εννοιών στη λεξική βάση δεδομένων και αυτόν που είναι ο πιο συγκεκριμένος πρόγονος κόμβος (</a:t>
            </a:r>
            <a:r>
              <a:rPr lang="en-GB" sz="1200" b="0" i="0" u="none" strike="noStrike" kern="1200" dirty="0" err="1">
                <a:solidFill>
                  <a:schemeClr val="tx1"/>
                </a:solidFill>
                <a:effectLst/>
                <a:latin typeface="+mn-lt"/>
                <a:ea typeface="+mn-ea"/>
                <a:cs typeface="+mn-cs"/>
              </a:rPr>
              <a:t>msa</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των δύο εννοιών.</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λαμβάνει υπόψη μόνο το μήκος διαδρομής μεταξύ δύο εννοιών 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συνδυάζει στατιστικά στοιχεία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δομικές ιδιότητες μιας βάσης γνώσεων</a:t>
            </a:r>
            <a:endParaRPr lang="el-GR" dirty="0">
              <a:effectLst/>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IC </a:t>
            </a:r>
            <a:r>
              <a:rPr lang="el-GR" sz="1200" b="0" i="0" u="none" strike="noStrike" kern="1200" dirty="0">
                <a:solidFill>
                  <a:schemeClr val="tx1"/>
                </a:solidFill>
                <a:effectLst/>
                <a:latin typeface="+mn-lt"/>
                <a:ea typeface="+mn-ea"/>
                <a:cs typeface="+mn-cs"/>
              </a:rPr>
              <a:t>είναι η πληροφορία ενός περιεχομένου μιας ευρύτερης έννοιας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που προέρχεται από ένα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πρόκειται για εναλλακτική έκφραση πιθανότητας εμφάνισης, που δηλώνει το βαθμό έκπληξης σχετικά με την πραγματοποίηση ενός γεγονότος/εμφάνιση λέξης.</a:t>
            </a:r>
            <a:endParaRPr lang="el-GR" dirty="0">
              <a:effectLst/>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συσχέτιση είναι η ομοιότητα ανάμεσα στους ορισμούς δύο ευρύτερων εννοιών. Τα μέτρα συσχέτισης είναι πιο γενικά και λαμβάνουν υπόψη ευρύτερο φάσμα σχέσεων, όπως είναι το «-ένα-μέρος-« ή «-το-το αντίθετο».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vi = (w1,i , w2,i ...</a:t>
            </a:r>
            <a:r>
              <a:rPr lang="en-GB" sz="1200" b="0" i="0" u="none" strike="noStrike" kern="1200" dirty="0" err="1">
                <a:solidFill>
                  <a:schemeClr val="tx1"/>
                </a:solidFill>
                <a:effectLst/>
                <a:latin typeface="+mn-lt"/>
                <a:ea typeface="+mn-ea"/>
                <a:cs typeface="+mn-cs"/>
              </a:rPr>
              <a:t>wn,i</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για κάθε έννοια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w </a:t>
            </a:r>
            <a:r>
              <a:rPr lang="el-GR" sz="1200" b="0" i="0" u="none" strike="noStrike" kern="1200" dirty="0">
                <a:solidFill>
                  <a:schemeClr val="tx1"/>
                </a:solidFill>
                <a:effectLst/>
                <a:latin typeface="+mn-lt"/>
                <a:ea typeface="+mn-ea"/>
                <a:cs typeface="+mn-cs"/>
              </a:rPr>
              <a:t>αντιπροσωπεύει τον αριθμό των φορών που εμφανίζεται η λέξη και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ο συνολικός αριθμός διαφορετικών λέξεων (τύπων) στο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Αυτή η αναπαράσταση επιτρέπει την προβολή τους στο διανυσματικό χώρο για τη διεξαγωγή πειραμάτων και μελετών.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b="0" i="0" u="none" strike="noStrike" kern="1200" dirty="0" err="1">
                <a:solidFill>
                  <a:schemeClr val="tx1"/>
                </a:solidFill>
                <a:effectLst/>
                <a:latin typeface="+mn-lt"/>
                <a:ea typeface="+mn-ea"/>
                <a:cs typeface="+mn-cs"/>
              </a:rPr>
              <a:t>συνημιτόνου</a:t>
            </a:r>
            <a:r>
              <a:rPr lang="el-GR" sz="1200" b="0" i="0" u="none" strike="noStrike" kern="1200" dirty="0">
                <a:solidFill>
                  <a:schemeClr val="tx1"/>
                </a:solidFill>
                <a:effectLst/>
                <a:latin typeface="+mn-lt"/>
                <a:ea typeface="+mn-ea"/>
                <a:cs typeface="+mn-cs"/>
              </a:rPr>
              <a:t> της γωνίας θ ανάμεσα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ευρύτερων εννοιών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 </a:t>
            </a:r>
            <a:r>
              <a:rPr lang="el-GR" sz="1200" b="0" i="0" u="none" strike="noStrike" kern="1200" dirty="0">
                <a:solidFill>
                  <a:schemeClr val="tx1"/>
                </a:solidFill>
                <a:effectLst/>
                <a:latin typeface="+mn-lt"/>
                <a:ea typeface="+mn-ea"/>
                <a:cs typeface="+mn-cs"/>
              </a:rPr>
              <a:t>η οποία εκφράζει τις κοινώς </a:t>
            </a:r>
            <a:r>
              <a:rPr lang="el-GR" sz="1200" b="0" i="0" u="none" strike="noStrike" kern="1200" dirty="0" err="1">
                <a:solidFill>
                  <a:schemeClr val="tx1"/>
                </a:solidFill>
                <a:effectLst/>
                <a:latin typeface="+mn-lt"/>
                <a:ea typeface="+mn-ea"/>
                <a:cs typeface="+mn-cs"/>
              </a:rPr>
              <a:t>συνεμφανιζόμενες</a:t>
            </a:r>
            <a:r>
              <a:rPr lang="el-GR" sz="1200" b="0" i="0" u="none" strike="noStrike" kern="1200" dirty="0">
                <a:solidFill>
                  <a:schemeClr val="tx1"/>
                </a:solidFill>
                <a:effectLst/>
                <a:latin typeface="+mn-lt"/>
                <a:ea typeface="+mn-ea"/>
                <a:cs typeface="+mn-cs"/>
              </a:rPr>
              <a:t> λέξεις των 2 </a:t>
            </a:r>
            <a:r>
              <a:rPr lang="en-GB" sz="1200" b="0" i="0" u="none" strike="noStrike" kern="1200" dirty="0">
                <a:solidFill>
                  <a:schemeClr val="tx1"/>
                </a:solidFill>
                <a:effectLst/>
                <a:latin typeface="+mn-lt"/>
                <a:ea typeface="+mn-ea"/>
                <a:cs typeface="+mn-cs"/>
              </a:rPr>
              <a:t>concepts.    </a:t>
            </a:r>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επόμενο χρονικό βήμα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μεγέθη, ισχυροποιώντας τη σταθερότητα του τελικού </a:t>
            </a:r>
            <a:r>
              <a:rPr lang="el-GR" sz="1000" dirty="0" err="1">
                <a:latin typeface="Arial" panose="020B0604020202020204" pitchFamily="34" charset="0"/>
                <a:cs typeface="Arial" panose="020B0604020202020204" pitchFamily="34" charset="0"/>
              </a:rPr>
              <a:t>αποτελέ</a:t>
            </a:r>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Ως προς την παραμετροποίηση: χρησιμοποιήθηκαν δύο κύρια </a:t>
            </a:r>
            <a:r>
              <a:rPr lang="en-GB" sz="1200" b="0" i="0" u="none" strike="noStrike" kern="1200" dirty="0">
                <a:solidFill>
                  <a:schemeClr val="tx1"/>
                </a:solidFill>
                <a:effectLst/>
                <a:latin typeface="+mn-lt"/>
                <a:ea typeface="+mn-ea"/>
                <a:cs typeface="+mn-cs"/>
              </a:rPr>
              <a:t>datasets </a:t>
            </a:r>
            <a:r>
              <a:rPr lang="el-GR" sz="1200" b="0" i="0" u="none" strike="noStrike" kern="1200" dirty="0">
                <a:solidFill>
                  <a:schemeClr val="tx1"/>
                </a:solidFill>
                <a:effectLst/>
                <a:latin typeface="+mn-lt"/>
                <a:ea typeface="+mn-ea"/>
                <a:cs typeface="+mn-cs"/>
              </a:rPr>
              <a:t>τα οποία διασπάστηκαν σε άλλα 50 το καθένα ώστε να δοκιμαστούν σε διαφορετικά σενάρια και να φανεί αν το σύστημα μπορεί λειτουργήσει με κείμενα διαφορετικών μεγεθών και διαφορετικών τομέων.</a:t>
            </a:r>
            <a:endParaRPr lang="el-GR" dirty="0">
              <a:effectLst/>
            </a:endParaRPr>
          </a:p>
          <a:p>
            <a:pPr rtl="0"/>
            <a:r>
              <a:rPr lang="el-GR" sz="1200" b="0" i="0" u="none" strike="noStrike" kern="1200" dirty="0">
                <a:solidFill>
                  <a:schemeClr val="tx1"/>
                </a:solidFill>
                <a:effectLst/>
                <a:latin typeface="+mn-lt"/>
                <a:ea typeface="+mn-ea"/>
                <a:cs typeface="+mn-cs"/>
              </a:rPr>
              <a:t>Οι μεταβλητές που πρόκειται να </a:t>
            </a:r>
            <a:r>
              <a:rPr lang="el-GR" sz="1200" b="0" i="0" u="none" strike="noStrike" kern="1200" dirty="0" err="1">
                <a:solidFill>
                  <a:schemeClr val="tx1"/>
                </a:solidFill>
                <a:effectLst/>
                <a:latin typeface="+mn-lt"/>
                <a:ea typeface="+mn-ea"/>
                <a:cs typeface="+mn-cs"/>
              </a:rPr>
              <a:t>παραμετροποιηθούν</a:t>
            </a:r>
            <a:r>
              <a:rPr lang="el-GR" sz="1200" b="0" i="0" u="none" strike="noStrike" kern="1200" dirty="0">
                <a:solidFill>
                  <a:schemeClr val="tx1"/>
                </a:solidFill>
                <a:effectLst/>
                <a:latin typeface="+mn-lt"/>
                <a:ea typeface="+mn-ea"/>
                <a:cs typeface="+mn-cs"/>
              </a:rPr>
              <a:t> είναι:</a:t>
            </a:r>
            <a:endParaRPr lang="el-GR" dirty="0">
              <a:effectLst/>
            </a:endParaRPr>
          </a:p>
          <a:p>
            <a:pPr rtl="0"/>
            <a:r>
              <a:rPr lang="el-GR" sz="1200" b="0" i="0" u="none" strike="noStrike" kern="1200" dirty="0">
                <a:solidFill>
                  <a:schemeClr val="tx1"/>
                </a:solidFill>
                <a:effectLst/>
                <a:latin typeface="+mn-lt"/>
                <a:ea typeface="+mn-ea"/>
                <a:cs typeface="+mn-cs"/>
              </a:rPr>
              <a:t>	1. Τα μέτρα συσχέτισης και  σημασιολογικής ομοιότητας ώστε να σταθμιστεί η ομοιότητα ανάμεσα σε λέξεις και έννοιες.</a:t>
            </a:r>
            <a:endParaRPr lang="el-GR" dirty="0">
              <a:effectLst/>
            </a:endParaRPr>
          </a:p>
          <a:p>
            <a:pPr rtl="0"/>
            <a:r>
              <a:rPr lang="el-GR" sz="1200" b="0" i="0" u="none" strike="noStrike" kern="1200" dirty="0">
                <a:solidFill>
                  <a:schemeClr val="tx1"/>
                </a:solidFill>
                <a:effectLst/>
                <a:latin typeface="+mn-lt"/>
                <a:ea typeface="+mn-ea"/>
                <a:cs typeface="+mn-cs"/>
              </a:rPr>
              <a:t>	2. Το </a:t>
            </a:r>
            <a:r>
              <a:rPr lang="en-GB" sz="1200" b="0" i="0" u="none" strike="noStrike" kern="1200" dirty="0">
                <a:solidFill>
                  <a:schemeClr val="tx1"/>
                </a:solidFill>
                <a:effectLst/>
                <a:latin typeface="+mn-lt"/>
                <a:ea typeface="+mn-ea"/>
                <a:cs typeface="+mn-cs"/>
              </a:rPr>
              <a:t>n-gram </a:t>
            </a:r>
            <a:r>
              <a:rPr lang="el-GR" sz="1200" b="0" i="0" u="none" strike="noStrike" kern="1200" dirty="0">
                <a:solidFill>
                  <a:schemeClr val="tx1"/>
                </a:solidFill>
                <a:effectLst/>
                <a:latin typeface="+mn-lt"/>
                <a:ea typeface="+mn-ea"/>
                <a:cs typeface="+mn-cs"/>
              </a:rPr>
              <a:t>γράφημα ώστε να αυξηθούν τα βάρη των κοντινών λέξεων (</a:t>
            </a:r>
            <a:r>
              <a:rPr lang="en-GB" sz="1200" b="0" i="0" u="none" strike="noStrike" kern="1200" dirty="0">
                <a:solidFill>
                  <a:schemeClr val="tx1"/>
                </a:solidFill>
                <a:effectLst/>
                <a:latin typeface="+mn-lt"/>
                <a:ea typeface="+mn-ea"/>
                <a:cs typeface="+mn-cs"/>
              </a:rPr>
              <a:t>proximity-</a:t>
            </a:r>
            <a:r>
              <a:rPr lang="el-GR" sz="1200" b="0" i="0" u="none" strike="noStrike" kern="1200" dirty="0">
                <a:solidFill>
                  <a:schemeClr val="tx1"/>
                </a:solidFill>
                <a:effectLst/>
                <a:latin typeface="+mn-lt"/>
                <a:ea typeface="+mn-ea"/>
                <a:cs typeface="+mn-cs"/>
              </a:rPr>
              <a:t>εγγύτητα) και</a:t>
            </a:r>
            <a:endParaRPr lang="el-GR" dirty="0">
              <a:effectLst/>
            </a:endParaRPr>
          </a:p>
          <a:p>
            <a:pPr rtl="0"/>
            <a:r>
              <a:rPr lang="el-GR" sz="1200" b="0" i="0" u="none" strike="noStrike" kern="1200" dirty="0">
                <a:solidFill>
                  <a:schemeClr val="tx1"/>
                </a:solidFill>
                <a:effectLst/>
                <a:latin typeface="+mn-lt"/>
                <a:ea typeface="+mn-ea"/>
                <a:cs typeface="+mn-cs"/>
              </a:rPr>
              <a:t>	3. Το </a:t>
            </a:r>
            <a:r>
              <a:rPr lang="en-GB" sz="1200" b="0" i="0" u="none" strike="noStrike" kern="1200" dirty="0">
                <a:solidFill>
                  <a:schemeClr val="tx1"/>
                </a:solidFill>
                <a:effectLst/>
                <a:latin typeface="+mn-lt"/>
                <a:ea typeface="+mn-ea"/>
                <a:cs typeface="+mn-cs"/>
              </a:rPr>
              <a:t>p </a:t>
            </a:r>
            <a:r>
              <a:rPr lang="el-GR" sz="1200" b="0" i="0" u="none" strike="noStrike" kern="1200" dirty="0">
                <a:solidFill>
                  <a:schemeClr val="tx1"/>
                </a:solidFill>
                <a:effectLst/>
                <a:latin typeface="+mn-lt"/>
                <a:ea typeface="+mn-ea"/>
                <a:cs typeface="+mn-cs"/>
              </a:rPr>
              <a:t>της γεωμετρικής κατανομής</a:t>
            </a:r>
            <a:r>
              <a:rPr lang="el-GR" sz="1200" b="1" i="0" u="none" strike="noStrike" kern="1200" dirty="0">
                <a:solidFill>
                  <a:schemeClr val="tx1"/>
                </a:solidFill>
                <a:effectLst/>
                <a:latin typeface="+mn-lt"/>
                <a:ea typeface="+mn-ea"/>
                <a:cs typeface="+mn-cs"/>
              </a:rPr>
              <a:t>.</a:t>
            </a:r>
            <a:endParaRPr lang="el-GR" dirty="0">
              <a:effectLst/>
            </a:endParaRP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Τα αποτελέσματα της παραμετροποίησης δείχνουν ότι:</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την σχετικότητα και την ομοιότητα:</a:t>
            </a:r>
          </a:p>
          <a:p>
            <a:pPr lvl="1" rtl="0" fontAlgn="base"/>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endParaRPr lang="en-GB" sz="1100" b="0" i="0" u="none" strike="noStrike" kern="1200" dirty="0">
              <a:solidFill>
                <a:schemeClr val="tx1"/>
              </a:solidFill>
              <a:effectLst/>
              <a:latin typeface="+mn-lt"/>
              <a:ea typeface="+mn-ea"/>
              <a:cs typeface="+mn-cs"/>
            </a:endParaRPr>
          </a:p>
          <a:p>
            <a:pPr lvl="1" rtl="0" fontAlgn="base"/>
            <a:r>
              <a:rPr lang="en-GB" sz="700" b="0" i="0" u="none" strike="noStrike" kern="1200" dirty="0">
                <a:solidFill>
                  <a:schemeClr val="tx1"/>
                </a:solidFill>
                <a:effectLst/>
                <a:latin typeface="+mn-lt"/>
                <a:ea typeface="+mn-ea"/>
                <a:cs typeface="+mn-cs"/>
              </a:rPr>
              <a:t>    </a:t>
            </a:r>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πιο κατάλληλα μέτρα για τον αλγόριθμό μας είναι: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endParaRPr lang="en-GB" sz="11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	Για το </a:t>
            </a:r>
            <a:r>
              <a:rPr lang="en-GB" sz="1200" b="0" i="0" u="none" strike="noStrike" kern="1200" dirty="0">
                <a:solidFill>
                  <a:schemeClr val="tx1"/>
                </a:solidFill>
                <a:effectLst/>
                <a:latin typeface="+mn-lt"/>
                <a:ea typeface="+mn-ea"/>
                <a:cs typeface="+mn-cs"/>
              </a:rPr>
              <a:t>n-gram :</a:t>
            </a:r>
          </a:p>
          <a:p>
            <a:pPr lvl="1" rtl="0" fontAlgn="base"/>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(n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τότε έχουμε καλύτερα αποτελέσματα (όταν το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μικρό σχετίζεται με σταθερές εκφράσεις ενώ όταν είναι μεγάλο σχετίζεται με σημασιολογικά </a:t>
            </a:r>
            <a:r>
              <a:rPr lang="en-GB" sz="1200" b="0" i="0" u="none" strike="noStrike" kern="1200" dirty="0">
                <a:solidFill>
                  <a:schemeClr val="tx1"/>
                </a:solidFill>
                <a:effectLst/>
                <a:latin typeface="+mn-lt"/>
                <a:ea typeface="+mn-ea"/>
                <a:cs typeface="+mn-cs"/>
              </a:rPr>
              <a:t>concepts. [</a:t>
            </a:r>
            <a:r>
              <a:rPr lang="el-GR" sz="1200" b="0" i="0" u="none" strike="noStrike" kern="1200" dirty="0">
                <a:solidFill>
                  <a:schemeClr val="tx1"/>
                </a:solidFill>
                <a:effectLst/>
                <a:latin typeface="+mn-lt"/>
                <a:ea typeface="+mn-ea"/>
                <a:cs typeface="+mn-cs"/>
              </a:rPr>
              <a:t>επιβεβαιώνει τα </a:t>
            </a:r>
            <a:r>
              <a:rPr lang="el-GR" sz="1200" b="0" i="0" u="none" strike="noStrike" kern="1200" dirty="0" err="1">
                <a:solidFill>
                  <a:schemeClr val="tx1"/>
                </a:solidFill>
                <a:effectLst/>
                <a:latin typeface="+mn-lt"/>
                <a:ea typeface="+mn-ea"/>
                <a:cs typeface="+mn-cs"/>
              </a:rPr>
              <a:t>αποπάνω</a:t>
            </a:r>
            <a:r>
              <a:rPr lang="el-GR" sz="1200" b="0" i="0" u="none" strike="noStrike" kern="1200" dirty="0">
                <a:solidFill>
                  <a:schemeClr val="tx1"/>
                </a:solidFill>
                <a:effectLst/>
                <a:latin typeface="+mn-lt"/>
                <a:ea typeface="+mn-ea"/>
                <a:cs typeface="+mn-cs"/>
              </a:rPr>
              <a:t>])</a:t>
            </a:r>
          </a:p>
          <a:p>
            <a:pPr rtl="0" fontAlgn="base"/>
            <a:r>
              <a:rPr lang="el-GR" sz="1200" b="0" i="0" u="none" strike="noStrike" kern="1200" dirty="0">
                <a:solidFill>
                  <a:schemeClr val="tx1"/>
                </a:solidFill>
                <a:effectLst/>
                <a:latin typeface="+mn-lt"/>
                <a:ea typeface="+mn-ea"/>
                <a:cs typeface="+mn-cs"/>
              </a:rPr>
              <a:t>	Και σχετικά με τη γεωμετρική κατανομή τα καλύτερα αποτελέσματα τα έχουμε όταν το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Στη συνέχεια για να λάβουμε τα ποσοστά της αξιολόγησης χρησιμοποιείται το μέτρο </a:t>
            </a:r>
            <a:r>
              <a:rPr lang="en-GB" sz="1200" b="0" i="0" u="none" strike="noStrike" kern="1200" dirty="0">
                <a:solidFill>
                  <a:schemeClr val="tx1"/>
                </a:solidFill>
                <a:effectLst/>
                <a:latin typeface="+mn-lt"/>
                <a:ea typeface="+mn-ea"/>
                <a:cs typeface="+mn-cs"/>
              </a:rPr>
              <a:t>F-score. </a:t>
            </a:r>
            <a:r>
              <a:rPr lang="el-GR" sz="1200" b="0" i="0" u="none" strike="noStrike" kern="1200" dirty="0">
                <a:solidFill>
                  <a:schemeClr val="tx1"/>
                </a:solidFill>
                <a:effectLst/>
                <a:latin typeface="+mn-lt"/>
                <a:ea typeface="+mn-ea"/>
                <a:cs typeface="+mn-cs"/>
              </a:rPr>
              <a:t>Όπου το </a:t>
            </a:r>
            <a:r>
              <a:rPr lang="en-GB" sz="1200" b="0" i="0" u="none" strike="noStrike" kern="1200" dirty="0">
                <a:solidFill>
                  <a:schemeClr val="tx1"/>
                </a:solidFill>
                <a:effectLst/>
                <a:latin typeface="+mn-lt"/>
                <a:ea typeface="+mn-ea"/>
                <a:cs typeface="+mn-cs"/>
              </a:rPr>
              <a:t>F1 </a:t>
            </a:r>
            <a:r>
              <a:rPr lang="el-GR" sz="1200" b="0" i="0" u="none" strike="noStrike" kern="1200" dirty="0">
                <a:solidFill>
                  <a:schemeClr val="tx1"/>
                </a:solidFill>
                <a:effectLst/>
                <a:latin typeface="+mn-lt"/>
                <a:ea typeface="+mn-ea"/>
                <a:cs typeface="+mn-cs"/>
              </a:rPr>
              <a:t>καθορίζει τον σταθμισμένο αρμονικό μέσο της ακρίβειας και της ανάκλησης.</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Ακρίβεια= το ποσοστό των οντοτήτων που κατηγοριοποιήθηκαν (αποσαφηνίστηκαν) σωστά προς το σύνολο οντοτήτων που κατηγοριοποιήθηκαν από το μοντέλο</a:t>
            </a:r>
            <a:endParaRPr lang="el-GR" dirty="0">
              <a:effectLst/>
            </a:endParaRPr>
          </a:p>
          <a:p>
            <a:pPr rtl="0"/>
            <a:r>
              <a:rPr lang="el-GR" sz="1200" b="0" i="0" u="none" strike="noStrike" kern="1200" dirty="0">
                <a:solidFill>
                  <a:schemeClr val="tx1"/>
                </a:solidFill>
                <a:effectLst/>
                <a:latin typeface="+mn-lt"/>
                <a:ea typeface="+mn-ea"/>
                <a:cs typeface="+mn-cs"/>
              </a:rPr>
              <a:t>[από τα σχετικά, αυτά που ανακτήθηκαν]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Ανάκληση= το ποσοστό των σωστά κατηγοριοποιημένων οντοτήτων (από το σύνολο όλων)</a:t>
            </a:r>
            <a:endParaRPr lang="el-GR" dirty="0">
              <a:effectLst/>
            </a:endParaRPr>
          </a:p>
          <a:p>
            <a:pPr rtl="0"/>
            <a:r>
              <a:rPr lang="el-GR" sz="1200" b="0" i="0" u="none" strike="noStrike" kern="1200" dirty="0">
                <a:solidFill>
                  <a:schemeClr val="tx1"/>
                </a:solidFill>
                <a:effectLst/>
                <a:latin typeface="+mn-lt"/>
                <a:ea typeface="+mn-ea"/>
                <a:cs typeface="+mn-cs"/>
              </a:rPr>
              <a:t>[από αυτά που ανακτήθηκαν, τα σωστά]</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Από τα αποτελέσματα της αξιολόγησης φάνηκε ότι το μοντέλο μας λειτουργεί καλύτερα και ότι μπορεί να σταθεί ως άξια εναλλακτική στα υπάρχοντα μοντέλα.</a:t>
            </a:r>
            <a:endParaRPr lang="el-GR" dirty="0">
              <a:effectLst/>
            </a:endParaRPr>
          </a:p>
          <a:p>
            <a:pPr rtl="0"/>
            <a:r>
              <a:rPr lang="el-GR" sz="1200" b="0" i="0" u="none" strike="noStrike" kern="1200" dirty="0">
                <a:solidFill>
                  <a:schemeClr val="tx1"/>
                </a:solidFill>
                <a:effectLst/>
                <a:latin typeface="+mn-lt"/>
                <a:ea typeface="+mn-ea"/>
                <a:cs typeface="+mn-cs"/>
              </a:rPr>
              <a:t>Συνεχίζοντας, τα πειράματα που έγιναν είτε χρησιμοποιούσαν το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ως </a:t>
            </a:r>
            <a:r>
              <a:rPr lang="en-GB" sz="1200" b="0" i="0" u="none" strike="noStrike" kern="1200" dirty="0">
                <a:solidFill>
                  <a:schemeClr val="tx1"/>
                </a:solidFill>
                <a:effectLst/>
                <a:latin typeface="+mn-lt"/>
                <a:ea typeface="+mn-ea"/>
                <a:cs typeface="+mn-cs"/>
              </a:rPr>
              <a:t>knowledge base </a:t>
            </a:r>
            <a:r>
              <a:rPr lang="el-GR" sz="1200" b="0" i="0" u="none" strike="noStrike" kern="1200" dirty="0">
                <a:solidFill>
                  <a:schemeClr val="tx1"/>
                </a:solidFill>
                <a:effectLst/>
                <a:latin typeface="+mn-lt"/>
                <a:ea typeface="+mn-ea"/>
                <a:cs typeface="+mn-cs"/>
              </a:rPr>
              <a:t>είτε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το </a:t>
            </a:r>
            <a:r>
              <a:rPr lang="en-GB" sz="1200" b="0" i="0" u="none" strike="noStrike" kern="1200" dirty="0">
                <a:solidFill>
                  <a:schemeClr val="tx1"/>
                </a:solidFill>
                <a:effectLst/>
                <a:latin typeface="+mn-lt"/>
                <a:ea typeface="+mn-ea"/>
                <a:cs typeface="+mn-cs"/>
              </a:rPr>
              <a:t>bank.</a:t>
            </a:r>
            <a:r>
              <a:rPr lang="en-GB" sz="1200" b="1" i="0" u="none" strike="noStrike" kern="1200" dirty="0">
                <a:solidFill>
                  <a:schemeClr val="tx1"/>
                </a:solidFill>
                <a:effectLst/>
                <a:latin typeface="+mn-lt"/>
                <a:ea typeface="+mn-ea"/>
                <a:cs typeface="+mn-cs"/>
              </a:rPr>
              <a:t> </a:t>
            </a: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Έπειτα έγινε σύγκριση του κάθε αλγορίθμου ξεχωριστά με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 και λαμβάνουμε τα εξής αποτελέσματα:</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το </a:t>
            </a:r>
            <a:r>
              <a:rPr lang="en-GB" sz="1200" b="0" i="0" u="none" strike="noStrike" kern="1200" dirty="0">
                <a:solidFill>
                  <a:schemeClr val="tx1"/>
                </a:solidFill>
                <a:effectLst/>
                <a:latin typeface="+mn-lt"/>
                <a:ea typeface="+mn-ea"/>
                <a:cs typeface="+mn-cs"/>
              </a:rPr>
              <a:t>wordnet: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a:t>
            </a:r>
            <a:r>
              <a:rPr lang="el-GR" sz="1200" b="0" i="0" u="none" strike="noStrike"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μοντέλα λειτουργούν καλύτερα σε σχέση με κάθε άλλο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σε όλα τα </a:t>
            </a:r>
            <a:r>
              <a:rPr lang="en-GB" sz="1200" b="0" i="0" u="none" strike="noStrike" kern="1200" dirty="0">
                <a:solidFill>
                  <a:schemeClr val="tx1"/>
                </a:solidFill>
                <a:effectLst/>
                <a:latin typeface="+mn-lt"/>
                <a:ea typeface="+mn-ea"/>
                <a:cs typeface="+mn-cs"/>
              </a:rPr>
              <a:t>datasets</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a:t>
            </a:r>
            <a:r>
              <a:rPr lang="el-GR" sz="1200" b="0" i="0" u="none" strike="noStrike" kern="1200" dirty="0">
                <a:solidFill>
                  <a:schemeClr val="tx1"/>
                </a:solidFill>
                <a:effectLst/>
                <a:latin typeface="+mn-lt"/>
                <a:ea typeface="+mn-ea"/>
                <a:cs typeface="+mn-cs"/>
              </a:rPr>
              <a:t> Η απόδοση του δικού μας συστήματος είναι πιο σταθερή σε σχέση με τα υπόλοιπα, και ότι</a:t>
            </a:r>
            <a:endParaRPr lang="el-GR"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Η σύγκριση με 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 δείχνει ότι το σύστημά μας αποδίδει πάντα καλύτερα από την πιο συχνή </a:t>
            </a:r>
            <a:r>
              <a:rPr lang="el-GR" sz="1200" b="0" i="0" u="none" strike="noStrike" kern="1200" dirty="0" err="1">
                <a:solidFill>
                  <a:schemeClr val="tx1"/>
                </a:solidFill>
                <a:effectLst/>
                <a:latin typeface="+mn-lt"/>
                <a:ea typeface="+mn-ea"/>
                <a:cs typeface="+mn-cs"/>
              </a:rPr>
              <a:t>ευρετική</a:t>
            </a:r>
            <a:r>
              <a:rPr lang="el-GR" sz="1200" b="0" i="0" u="none" strike="noStrike" kern="1200" dirty="0">
                <a:solidFill>
                  <a:schemeClr val="tx1"/>
                </a:solidFill>
                <a:effectLst/>
                <a:latin typeface="+mn-lt"/>
                <a:ea typeface="+mn-ea"/>
                <a:cs typeface="+mn-cs"/>
              </a:rPr>
              <a:t> αίσθηση όταν χρησιμοποιούμε πληροφορίες από </a:t>
            </a:r>
            <a:r>
              <a:rPr lang="en-GB" sz="1200" b="0" i="0" u="none" strike="noStrike" kern="1200" dirty="0">
                <a:solidFill>
                  <a:schemeClr val="tx1"/>
                </a:solidFill>
                <a:effectLst/>
                <a:latin typeface="+mn-lt"/>
                <a:ea typeface="+mn-ea"/>
                <a:cs typeface="+mn-cs"/>
              </a:rPr>
              <a:t>sense-labelled corpora</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Όσον αφορά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 </a:t>
            </a:r>
            <a:r>
              <a:rPr lang="el-GR" sz="1200" b="0" i="0" u="none" strike="noStrike" kern="1200" dirty="0">
                <a:solidFill>
                  <a:schemeClr val="tx1"/>
                </a:solidFill>
                <a:effectLst/>
                <a:latin typeface="+mn-lt"/>
                <a:ea typeface="+mn-ea"/>
                <a:cs typeface="+mn-cs"/>
              </a:rPr>
              <a:t>Η απόδοση του συστήματός μας είναι κοντά στα αποτελέσματα που αποκτήθηκαν με το </a:t>
            </a:r>
            <a:r>
              <a:rPr lang="en-GB" sz="1200" b="0" i="0" u="none" strike="noStrike" kern="1200" dirty="0" err="1">
                <a:solidFill>
                  <a:schemeClr val="tx1"/>
                </a:solidFill>
                <a:effectLst/>
                <a:latin typeface="+mn-lt"/>
                <a:ea typeface="+mn-ea"/>
                <a:cs typeface="+mn-cs"/>
              </a:rPr>
              <a:t>Babelfy</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στο </a:t>
            </a:r>
            <a:r>
              <a:rPr lang="en-GB" sz="1200" b="0" i="0" u="none" strike="noStrike" kern="1200" dirty="0">
                <a:solidFill>
                  <a:schemeClr val="tx1"/>
                </a:solidFill>
                <a:effectLst/>
                <a:latin typeface="+mn-lt"/>
                <a:ea typeface="+mn-ea"/>
                <a:cs typeface="+mn-cs"/>
              </a:rPr>
              <a:t>S13 </a:t>
            </a:r>
            <a:r>
              <a:rPr lang="el-GR" sz="1200" b="0" i="0" u="none" strike="noStrike" kern="1200" dirty="0">
                <a:solidFill>
                  <a:schemeClr val="tx1"/>
                </a:solidFill>
                <a:effectLst/>
                <a:latin typeface="+mn-lt"/>
                <a:ea typeface="+mn-ea"/>
                <a:cs typeface="+mn-cs"/>
              </a:rPr>
              <a:t>και σημαντικά υψηλότερα στο </a:t>
            </a:r>
            <a:r>
              <a:rPr lang="en-GB" sz="1200" b="0" i="0" u="none" strike="noStrike" kern="1200" dirty="0">
                <a:solidFill>
                  <a:schemeClr val="tx1"/>
                </a:solidFill>
                <a:effectLst/>
                <a:latin typeface="+mn-lt"/>
                <a:ea typeface="+mn-ea"/>
                <a:cs typeface="+mn-cs"/>
              </a:rPr>
              <a:t>KORE50</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 </a:t>
            </a:r>
            <a:r>
              <a:rPr lang="el-GR" sz="1200" b="0" i="0" u="none" strike="noStrike" kern="1200" dirty="0">
                <a:solidFill>
                  <a:schemeClr val="tx1"/>
                </a:solidFill>
                <a:effectLst/>
                <a:latin typeface="+mn-lt"/>
                <a:ea typeface="+mn-ea"/>
                <a:cs typeface="+mn-cs"/>
              </a:rPr>
              <a:t>Είναι επίσης δύσκολο να εκμεταλλευτούμε πληροφορίες κατανομής σε αυτό το σύνολο δεδομένων, επειδή οι προτάσεις είναι σύντομες και, σε πολλές περιπτώσεις, </a:t>
            </a:r>
            <a:r>
              <a:rPr lang="el-GR" sz="1200" b="0" i="0" u="none" strike="noStrike" kern="1200" dirty="0" err="1">
                <a:solidFill>
                  <a:schemeClr val="tx1"/>
                </a:solidFill>
                <a:effectLst/>
                <a:latin typeface="+mn-lt"/>
                <a:ea typeface="+mn-ea"/>
                <a:cs typeface="+mn-cs"/>
              </a:rPr>
              <a:t>κρυπτικές</a:t>
            </a:r>
            <a:r>
              <a:rPr lang="el-GR" sz="1200" b="0" i="0" u="none" strike="noStrike" kern="1200" dirty="0">
                <a:solidFill>
                  <a:schemeClr val="tx1"/>
                </a:solidFill>
                <a:effectLst/>
                <a:latin typeface="+mn-lt"/>
                <a:ea typeface="+mn-ea"/>
                <a:cs typeface="+mn-cs"/>
              </a:rPr>
              <a:t>.</a:t>
            </a:r>
            <a:endParaRPr lang="el-GR" dirty="0">
              <a:effectLst/>
            </a:endParaRPr>
          </a:p>
          <a:p>
            <a:r>
              <a:rPr lang="el-GR" sz="1200" b="0" i="0" u="none" strike="noStrike" kern="1200" dirty="0">
                <a:solidFill>
                  <a:schemeClr val="tx1"/>
                </a:solidFill>
                <a:effectLst/>
                <a:latin typeface="+mn-lt"/>
                <a:ea typeface="+mn-ea"/>
                <a:cs typeface="+mn-cs"/>
              </a:rPr>
              <a:t>     Κάτι άλλο που μπορεί να παρατηρηθεί είναι ότι το δικό μας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έχει κοντινές τιμές με τα άλλα </a:t>
            </a:r>
            <a:r>
              <a:rPr lang="en-GB" sz="1200" b="0" i="0" u="none" strike="noStrike" kern="1200" dirty="0">
                <a:solidFill>
                  <a:schemeClr val="tx1"/>
                </a:solidFill>
                <a:effectLst/>
                <a:latin typeface="+mn-lt"/>
                <a:ea typeface="+mn-ea"/>
                <a:cs typeface="+mn-cs"/>
              </a:rPr>
              <a:t>supervised </a:t>
            </a:r>
            <a:r>
              <a:rPr lang="el-GR" sz="1200" b="0" i="0" u="none" strike="noStrike" kern="1200" dirty="0">
                <a:solidFill>
                  <a:schemeClr val="tx1"/>
                </a:solidFill>
                <a:effectLst/>
                <a:latin typeface="+mn-lt"/>
                <a:ea typeface="+mn-ea"/>
                <a:cs typeface="+mn-cs"/>
              </a:rPr>
              <a:t>συστήματα.</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Κλείνοντας θα συνοψίσουμε τις μέχρι τώρα πληροφορίες.</a:t>
            </a:r>
            <a:endParaRPr lang="el-GR" dirty="0">
              <a:effectLst/>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Έγινε λόγος για μια νέα μέθοδο που άρει την αμφισημία των λέξεων:</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μέσω της εξελικτικής θεωρίας παιγνίων</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οποία θέτει κάποια μέτρα ομοιότητας [;;;;;;;;;;] που αποδίδουν καλύτερα</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μπορεί κάλλιστα να θεωρηθεί η συνέχιση των </a:t>
            </a:r>
            <a:r>
              <a:rPr lang="en-GB" sz="1200" b="0" i="0" u="none" strike="noStrike" kern="1200" dirty="0">
                <a:solidFill>
                  <a:schemeClr val="tx1"/>
                </a:solidFill>
                <a:effectLst/>
                <a:latin typeface="+mn-lt"/>
                <a:ea typeface="+mn-ea"/>
                <a:cs typeface="+mn-cs"/>
              </a:rPr>
              <a:t>knowledge-based &amp; graph-based </a:t>
            </a:r>
            <a:r>
              <a:rPr lang="el-GR" sz="1200" b="0" i="0" u="none" strike="noStrike" kern="1200" dirty="0">
                <a:solidFill>
                  <a:schemeClr val="tx1"/>
                </a:solidFill>
                <a:effectLst/>
                <a:latin typeface="+mn-lt"/>
                <a:ea typeface="+mn-ea"/>
                <a:cs typeface="+mn-cs"/>
              </a:rPr>
              <a:t>αλγορίθμων</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αποσαφήνιση των εννοιών των λέξεων ήταν ένα διαρκές παιχνίδι [έλεγε πρόβλημα] περιορισμών και ικανοποίησης αυτών:</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Σταθερή συσχέτιση εννοιών και λέξεων </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ανάθεση της κάθε έννοιας στις σχετικές λέξεις βασίστηκε στο περικείμενο (στη </a:t>
            </a:r>
            <a:r>
              <a:rPr lang="el-GR" sz="1200" b="0" i="0" u="none" strike="noStrike" kern="1200" dirty="0" err="1">
                <a:solidFill>
                  <a:schemeClr val="tx1"/>
                </a:solidFill>
                <a:effectLst/>
                <a:latin typeface="+mn-lt"/>
                <a:ea typeface="+mn-ea"/>
                <a:cs typeface="+mn-cs"/>
              </a:rPr>
              <a:t>κειμενική</a:t>
            </a:r>
            <a:r>
              <a:rPr lang="el-GR" sz="1200" b="0" i="0" u="none" strike="noStrike" kern="1200" dirty="0">
                <a:solidFill>
                  <a:schemeClr val="tx1"/>
                </a:solidFill>
                <a:effectLst/>
                <a:latin typeface="+mn-lt"/>
                <a:ea typeface="+mn-ea"/>
                <a:cs typeface="+mn-cs"/>
              </a:rPr>
              <a:t> συνοχή) χαρακτηριστικό που λείπει από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χρήση του </a:t>
            </a:r>
            <a:r>
              <a:rPr lang="en-GB" sz="1200" b="0" i="0" u="none" strike="noStrike" kern="1200" dirty="0">
                <a:solidFill>
                  <a:schemeClr val="tx1"/>
                </a:solidFill>
                <a:effectLst/>
                <a:latin typeface="+mn-lt"/>
                <a:ea typeface="+mn-ea"/>
                <a:cs typeface="+mn-cs"/>
              </a:rPr>
              <a:t>replicator dynamics equation </a:t>
            </a:r>
            <a:r>
              <a:rPr lang="el-GR" sz="1200" b="0" i="0" u="none" strike="noStrike" kern="1200" dirty="0">
                <a:solidFill>
                  <a:schemeClr val="tx1"/>
                </a:solidFill>
                <a:effectLst/>
                <a:latin typeface="+mn-lt"/>
                <a:ea typeface="+mn-ea"/>
                <a:cs typeface="+mn-cs"/>
              </a:rPr>
              <a:t>είναι υπεύθυνη για την καλύτερη ανάθεση έννοιας σε λέξη</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Το σύστημα αυτό όπως ειπώθηκε είναι πολύπλευρο καθώς προσαρμόζεται και στα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και στα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Και τέλος, θεωρείται πλήρως ανταγωνιστικό σε σχέση με τα </a:t>
            </a:r>
            <a:r>
              <a:rPr lang="el-GR" sz="1200" b="0" i="0" u="none" strike="noStrike" kern="1200" dirty="0" err="1">
                <a:solidFill>
                  <a:schemeClr val="tx1"/>
                </a:solidFill>
                <a:effectLst/>
                <a:latin typeface="+mn-lt"/>
                <a:ea typeface="+mn-ea"/>
                <a:cs typeface="+mn-cs"/>
              </a:rPr>
              <a:t>προϋπάρχοντα</a:t>
            </a:r>
            <a:r>
              <a:rPr lang="el-GR" sz="1200" b="0" i="0" u="none" strike="noStrike" kern="1200" dirty="0">
                <a:solidFill>
                  <a:schemeClr val="tx1"/>
                </a:solidFill>
                <a:effectLst/>
                <a:latin typeface="+mn-lt"/>
                <a:ea typeface="+mn-ea"/>
                <a:cs typeface="+mn-cs"/>
              </a:rPr>
              <a:t> συστήματα</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Αφού λαμβάνει υπόψιν την επιρροή μιας λέξης σε κάποια άλλη</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Επιβάλλει τη συμβατότητα των αισθήσεων μεταξύ των αισθήσεων πριν εκχωρηθεί ένα νόημα</a:t>
            </a:r>
          </a:p>
          <a:p>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 κατανομής.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τεχνικές όπως αυτή της </a:t>
            </a:r>
            <a:r>
              <a:rPr lang="el-GR" sz="1200" b="0" i="0" u="none" strike="noStrike" kern="1200" dirty="0" err="1">
                <a:solidFill>
                  <a:schemeClr val="tx1"/>
                </a:solidFill>
                <a:effectLst/>
                <a:latin typeface="+mn-lt"/>
                <a:ea typeface="+mn-ea"/>
                <a:cs typeface="+mn-cs"/>
              </a:rPr>
              <a:t>ευρετικής</a:t>
            </a:r>
            <a:r>
              <a:rPr lang="el-GR" sz="1200" b="0" i="0" u="none" strike="noStrike" kern="1200" dirty="0">
                <a:solidFill>
                  <a:schemeClr val="tx1"/>
                </a:solidFill>
                <a:effectLst/>
                <a:latin typeface="+mn-lt"/>
                <a:ea typeface="+mn-ea"/>
                <a:cs typeface="+mn-cs"/>
              </a:rPr>
              <a:t> και από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b="0" i="0" u="none" strike="noStrike" kern="1200" dirty="0">
                <a:solidFill>
                  <a:schemeClr val="tx1"/>
                </a:solidFill>
                <a:effectLst/>
                <a:latin typeface="+mn-lt"/>
                <a:ea typeface="+mn-ea"/>
                <a:cs typeface="+mn-cs"/>
              </a:rPr>
              <a:t>Nash Equilibrium </a:t>
            </a:r>
            <a:r>
              <a:rPr lang="el-GR" sz="1200" b="0" i="0" u="none" strike="noStrike"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οπότε και η λύση του προβλήματος επιτυγχάνεται (Θεώρημα </a:t>
            </a:r>
            <a:r>
              <a:rPr lang="en-GB" sz="1200" b="0" i="0" u="none" strike="noStrike" kern="1200" dirty="0">
                <a:solidFill>
                  <a:schemeClr val="tx1"/>
                </a:solidFill>
                <a:effectLst/>
                <a:latin typeface="+mn-lt"/>
                <a:ea typeface="+mn-ea"/>
                <a:cs typeface="+mn-cs"/>
              </a:rPr>
              <a:t>Nash, 1951).</a:t>
            </a:r>
            <a:endParaRPr lang="en-GB"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Μάλιστα, μας δίνει τη δυνατότητα όχι μόνο να εκμεταλλευτούμε τις πληροφορίες με βάση τα </a:t>
            </a:r>
            <a:r>
              <a:rPr lang="el-GR" sz="1200" b="0" i="0" u="none" strike="noStrike" kern="1200" dirty="0" err="1">
                <a:solidFill>
                  <a:schemeClr val="tx1"/>
                </a:solidFill>
                <a:effectLst/>
                <a:latin typeface="+mn-lt"/>
                <a:ea typeface="+mn-ea"/>
                <a:cs typeface="+mn-cs"/>
              </a:rPr>
              <a:t>συμφραζόμενα</a:t>
            </a:r>
            <a:r>
              <a:rPr lang="el-GR" sz="1200" b="0" i="0" u="none" strike="noStrike" kern="1200" dirty="0">
                <a:solidFill>
                  <a:schemeClr val="tx1"/>
                </a:solidFill>
                <a:effectLst/>
                <a:latin typeface="+mn-lt"/>
                <a:ea typeface="+mn-ea"/>
                <a:cs typeface="+mn-cs"/>
              </a:rPr>
              <a:t> μιας λέξης, αλλά και να βρούμε την καταλληλότερη αίσθηση για τη λέξη-στόχο συνδέοντάς την με τις λέξεις στο πλαίσιο της (περικείμενο).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Μέσω του θεωρητικού πλαισίου του παιχνιδιού είμαστε σε θέση να μετατρέψουμε το πρόβλημα της ΑΑΛ ως ένα πρόβλημα (-κατάσταση) βελτιστοποίησης, εκμεταλλευόμενοι τις πληροφορίες του περικειμένου με έναν δυναμικό τρόπο.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Χρησιμοποιεί μια πολύπλευρη μέθοδο/προσέγγιση καθώς μπορεί να προσαρμοστεί σε διαφορετικά σενάρια και λειτουργίες. Συγκεκριμένα οι προσέγγιση των συγγραφέων εδώ προσαρμόζεται και σε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μοντέλο μάθησης, αλλά και σε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Για τα τελευταία προτείνεται μια νέα μέθοδος η οποία μπορεί να εκμεταλλευτεί και </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από </a:t>
            </a:r>
            <a:r>
              <a:rPr lang="en-GB" sz="1200" b="0" i="0" u="none" strike="noStrike" kern="1200" dirty="0">
                <a:solidFill>
                  <a:schemeClr val="tx1"/>
                </a:solidFill>
                <a:effectLst/>
                <a:latin typeface="+mn-lt"/>
                <a:ea typeface="+mn-ea"/>
                <a:cs typeface="+mn-cs"/>
              </a:rPr>
              <a:t>corpora </a:t>
            </a:r>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855799"/>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p>
              <a:p>
                <a:pPr marL="457200" lvl="1" indent="0" fontAlgn="base">
                  <a:lnSpc>
                    <a:spcPct val="100000"/>
                  </a:lnSpc>
                  <a:buNone/>
                </a:pPr>
                <a:endParaRPr lang="en-GB" sz="8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𝑢</m:t>
                            </m:r>
                          </m:sub>
                        </m:sSub>
                      </m:e>
                    </m:d>
                  </m:oMath>
                </a14:m>
                <a:r>
                  <a:rPr lang="en-GB" sz="1800" dirty="0"/>
                  <a:t> , where </a:t>
                </a:r>
                <a14:m>
                  <m:oMath xmlns:m="http://schemas.openxmlformats.org/officeDocument/2006/math">
                    <m:r>
                      <a:rPr lang="en-US" sz="1800" i="1">
                        <a:latin typeface="Cambria Math" panose="02040503050406030204" pitchFamily="18" charset="0"/>
                      </a:rPr>
                      <m:t>𝑢</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800" dirty="0"/>
              </a:p>
              <a:p>
                <a:pPr fontAlgn="base">
                  <a:lnSpc>
                    <a:spcPct val="100000"/>
                  </a:lnSpc>
                </a:pPr>
                <a:endParaRPr lang="en-GB" sz="8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600" i="1" smtClean="0">
                            <a:solidFill>
                              <a:srgbClr val="000000"/>
                            </a:solidFill>
                            <a:latin typeface="Cambria Math" panose="02040503050406030204" pitchFamily="18" charset="0"/>
                          </a:rPr>
                        </m:ctrlPr>
                      </m:sSubPr>
                      <m:e>
                        <m:r>
                          <m:rPr>
                            <m:sty m:val="p"/>
                          </m:rPr>
                          <a:rPr lang="en-US" sz="1600" b="0" i="0" smtClean="0">
                            <a:solidFill>
                              <a:srgbClr val="000000"/>
                            </a:solidFill>
                            <a:latin typeface="Cambria Math" panose="02040503050406030204" pitchFamily="18" charset="0"/>
                          </a:rPr>
                          <m:t>s</m:t>
                        </m:r>
                      </m:e>
                      <m:sub>
                        <m:r>
                          <a:rPr lang="en-US" sz="1600" b="0" i="1" smtClean="0">
                            <a:solidFill>
                              <a:srgbClr val="000000"/>
                            </a:solidFill>
                            <a:latin typeface="Cambria Math" panose="02040503050406030204" pitchFamily="18" charset="0"/>
                          </a:rPr>
                          <m:t>𝑝</m:t>
                        </m:r>
                      </m:sub>
                    </m:sSub>
                    <m:r>
                      <a:rPr lang="en-US" sz="1600" b="0" i="1" smtClean="0">
                        <a:solidFill>
                          <a:srgbClr val="000000"/>
                        </a:solidFill>
                        <a:latin typeface="Cambria Math" panose="02040503050406030204" pitchFamily="18" charset="0"/>
                      </a:rPr>
                      <m:t>=</m:t>
                    </m:r>
                    <m:d>
                      <m:dPr>
                        <m:ctrlPr>
                          <a:rPr lang="en-US" sz="160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1,  </m:t>
                            </m:r>
                          </m:sub>
                        </m:sSub>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2</m:t>
                            </m:r>
                          </m:sub>
                        </m:sSub>
                        <m:r>
                          <a:rPr lang="en-US" sz="1600" b="0" i="1" smtClean="0">
                            <a:solidFill>
                              <a:srgbClr val="000000"/>
                            </a:solidFill>
                            <a:latin typeface="Cambria Math" panose="02040503050406030204" pitchFamily="18" charset="0"/>
                          </a:rPr>
                          <m:t>,  …,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𝑝𝑛</m:t>
                            </m:r>
                          </m:sub>
                        </m:sSub>
                        <m:r>
                          <a:rPr lang="el-GR" sz="1600" b="0" i="1" smtClean="0">
                            <a:solidFill>
                              <a:srgbClr val="000000"/>
                            </a:solidFill>
                            <a:latin typeface="Cambria Math" panose="02040503050406030204" pitchFamily="18" charset="0"/>
                          </a:rPr>
                          <m:t> </m:t>
                        </m:r>
                      </m:e>
                    </m:d>
                    <m:r>
                      <a:rPr lang="en-US" sz="1600" b="0" i="0"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𝑛</m:t>
                    </m:r>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𝐶</m:t>
                    </m:r>
                    <m:r>
                      <a:rPr lang="en-US" sz="1600" b="0" i="1" smtClean="0">
                        <a:solidFill>
                          <a:srgbClr val="000000"/>
                        </a:solidFill>
                        <a:latin typeface="Cambria Math" panose="02040503050406030204" pitchFamily="18" charset="0"/>
                      </a:rPr>
                      <m:t>|</m:t>
                    </m:r>
                  </m:oMath>
                </a14:m>
                <a:endParaRPr lang="en-GB" sz="16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p>
              <a:p>
                <a:pPr lvl="1" fontAlgn="base">
                  <a:lnSpc>
                    <a:spcPct val="100000"/>
                  </a:lnSpc>
                </a:pPr>
                <a:endParaRPr lang="en-GB" sz="800" dirty="0"/>
              </a:p>
              <a:p>
                <a:pPr fontAlgn="base">
                  <a:lnSpc>
                    <a:spcPct val="100000"/>
                  </a:lnSpc>
                </a:pPr>
                <a:endParaRPr lang="en-GB" sz="36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855799"/>
                <a:ext cx="10350190" cy="4639799"/>
              </a:xfrm>
              <a:prstGeom prst="rect">
                <a:avLst/>
              </a:prstGeom>
              <a:blipFill>
                <a:blip r:embed="rId4"/>
                <a:stretch>
                  <a:fillRect l="-490" t="-545" b="-1907"/>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874293"/>
                <a:ext cx="10515600" cy="4682977"/>
              </a:xfrm>
            </p:spPr>
            <p:txBody>
              <a:bodyPr>
                <a:noAutofit/>
              </a:bodyPr>
              <a:lstStyle/>
              <a:p>
                <a:pPr fontAlgn="base"/>
                <a:r>
                  <a:rPr lang="en-GB" sz="2000" b="1" dirty="0"/>
                  <a:t>System</a:t>
                </a:r>
                <a:r>
                  <a:rPr lang="en-GB" sz="2000" dirty="0"/>
                  <a:t> strategy space </a:t>
                </a:r>
                <a14:m>
                  <m:oMath xmlns:m="http://schemas.openxmlformats.org/officeDocument/2006/math">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𝑆</m:t>
                        </m:r>
                      </m:e>
                      <m:sub>
                        <m:r>
                          <m:rPr>
                            <m:sty m:val="p"/>
                          </m:rPr>
                          <a:rPr lang="el-GR" sz="2000" b="0" i="0" smtClean="0">
                            <a:latin typeface="Cambria Math" panose="02040503050406030204" pitchFamily="18" charset="0"/>
                          </a:rPr>
                          <m:t>Ν</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l-GR" sz="2000" b="0" i="1" smtClean="0">
                            <a:latin typeface="Cambria Math" panose="02040503050406030204" pitchFamily="18" charset="0"/>
                            <a:ea typeface="Cambria Math" panose="02040503050406030204" pitchFamily="18" charset="0"/>
                          </a:rPr>
                          <m:t>|</m:t>
                        </m:r>
                      </m:sub>
                    </m:sSub>
                  </m:oMath>
                </a14:m>
                <a:r>
                  <a:rPr lang="el-GR" sz="2000" dirty="0"/>
                  <a:t> </a:t>
                </a:r>
                <a:r>
                  <a:rPr lang="en-US" sz="2000" dirty="0"/>
                  <a:t>initialization</a:t>
                </a:r>
                <a:endParaRPr lang="en-GB" sz="2000" dirty="0"/>
              </a:p>
              <a:p>
                <a:pPr lvl="1" fontAlgn="base"/>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𝑝𝑟</m:t>
                        </m:r>
                      </m:e>
                      <m:sub>
                        <m:r>
                          <a:rPr lang="en-US" sz="1800" b="0" i="1" smtClean="0">
                            <a:latin typeface="Cambria Math" panose="02040503050406030204" pitchFamily="18" charset="0"/>
                          </a:rPr>
                          <m:t>𝑖h</m:t>
                        </m:r>
                      </m:sub>
                    </m:sSub>
                  </m:oMath>
                </a14:m>
                <a:r>
                  <a:rPr lang="en-GB" sz="1800" dirty="0"/>
                  <a:t> : </a:t>
                </a:r>
                <a:r>
                  <a:rPr lang="en-GB" sz="1800" b="1" dirty="0"/>
                  <a:t>probability</a:t>
                </a:r>
                <a:r>
                  <a:rPr lang="en-GB" sz="1800" dirty="0"/>
                  <a:t> of player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 </m:t>
                    </m:r>
                  </m:oMath>
                </a14:m>
                <a:r>
                  <a:rPr lang="en-GB" sz="1800" dirty="0"/>
                  <a:t>to choose the</a:t>
                </a:r>
                <a:r>
                  <a:rPr lang="en-US" sz="1800" dirty="0"/>
                  <a:t> </a:t>
                </a: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
                      <a:rPr lang="en-US" sz="1800" b="0" i="1" smtClean="0">
                        <a:latin typeface="Cambria Math" panose="02040503050406030204" pitchFamily="18" charset="0"/>
                      </a:rPr>
                      <m:t>𝑡h</m:t>
                    </m:r>
                  </m:oMath>
                </a14:m>
                <a:r>
                  <a:rPr lang="en-GB" sz="1800" dirty="0"/>
                  <a:t> pure strategy to play</a:t>
                </a:r>
              </a:p>
              <a:p>
                <a:pPr lvl="1" fontAlgn="base"/>
                <a:r>
                  <a:rPr lang="en-GB" sz="1800" b="1" dirty="0"/>
                  <a:t>Uniform</a:t>
                </a:r>
                <a:r>
                  <a:rPr lang="en-GB" sz="1800" dirty="0"/>
                  <a:t> distribution </a:t>
                </a:r>
              </a:p>
              <a:p>
                <a:pPr lvl="2"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p>
              <a:p>
                <a:pPr lvl="2" fontAlgn="base"/>
                <a:r>
                  <a:rPr lang="en-GB" sz="1600" dirty="0"/>
                  <a:t>unsupervised learning: no prior knowledge</a:t>
                </a:r>
                <a:endParaRPr lang="el-GR" sz="1600" dirty="0"/>
              </a:p>
              <a:p>
                <a:pPr marL="914400" lvl="2" indent="0" fontAlgn="base">
                  <a:buNone/>
                </a:pPr>
                <a:endParaRPr lang="en-GB" sz="500" dirty="0"/>
              </a:p>
              <a:p>
                <a:pPr lvl="1" fontAlgn="base"/>
                <a:r>
                  <a:rPr lang="en-GB" sz="1800" b="1" dirty="0"/>
                  <a:t>Geometric</a:t>
                </a:r>
                <a:r>
                  <a:rPr lang="en-GB" sz="1800" dirty="0"/>
                  <a:t> distribution</a:t>
                </a:r>
              </a:p>
              <a:p>
                <a:pPr lvl="2" fontAlgn="base"/>
                <a:r>
                  <a:rPr lang="en-GB" sz="1600" dirty="0"/>
                  <a:t>semi-supervised learning: exploits information from prior knowledge </a:t>
                </a:r>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buFont typeface="Wingdings" pitchFamily="2" charset="2"/>
                  <a:buChar char="ü"/>
                </a:pPr>
                <a:r>
                  <a:rPr lang="en-GB" sz="1400" dirty="0"/>
                  <a:t>higher probability on senses that have a high frequency</a:t>
                </a:r>
              </a:p>
              <a:p>
                <a:pPr marL="1371600" lvl="3" indent="0" fontAlgn="base">
                  <a:buNone/>
                </a:pPr>
                <a:endParaRPr lang="en-GB" sz="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spcAft>
                    <a:spcPts val="500"/>
                  </a:spcAft>
                  <a:buFont typeface="Wingdings" pitchFamily="2" charset="2"/>
                  <a:buChar char="ü"/>
                </a:pPr>
                <a:r>
                  <a:rPr lang="en-GB" sz="1400" dirty="0"/>
                  <a:t> equal probability to the senses belonging to a determined cluster</a:t>
                </a:r>
                <a:endParaRPr lang="en-GB" sz="1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a:latin typeface="Cambria Math" panose="02040503050406030204" pitchFamily="18" charset="0"/>
                              </a:rPr>
                              <m:t>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874293"/>
                <a:ext cx="10515600" cy="4682977"/>
              </a:xfrm>
              <a:blipFill>
                <a:blip r:embed="rId4"/>
                <a:stretch>
                  <a:fillRect l="-603" t="-5676" b="-24054"/>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dirty="0"/>
                  <a:t>Sense similarity matrix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1"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 payoff 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dirty="0"/>
                  <a:t>similarity</a:t>
                </a:r>
              </a:p>
              <a:p>
                <a:pPr lvl="1" fontAlgn="base"/>
                <a:r>
                  <a:rPr lang="en-GB" sz="1600" dirty="0"/>
                  <a:t>Relations of likeness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content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647278" y="965935"/>
                <a:ext cx="7858340" cy="5282956"/>
              </a:xfrm>
            </p:spPr>
            <p:txBody>
              <a:bodyPr>
                <a:noAutofit/>
              </a:bodyPr>
              <a:lstStyle/>
              <a:p>
                <a:pPr fontAlgn="base"/>
                <a:r>
                  <a:rPr lang="en-GB" sz="1800" dirty="0"/>
                  <a:t>Semantic relatedness</a:t>
                </a:r>
              </a:p>
              <a:p>
                <a:pPr fontAlgn="base"/>
                <a:endParaRPr lang="en-GB" sz="1800" dirty="0"/>
              </a:p>
              <a:p>
                <a:pPr lvl="1" fontAlgn="base"/>
                <a:r>
                  <a:rPr lang="en-GB" sz="1600" dirty="0"/>
                  <a:t>Similarity among the definitions of two concepts </a:t>
                </a:r>
              </a:p>
              <a:p>
                <a:pPr lvl="1" fontAlgn="base"/>
                <a:r>
                  <a:rPr lang="en-GB" sz="1600" dirty="0"/>
                  <a:t>Wider range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dirty="0"/>
                  <a:t>Co-occurrence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2</m:t>
                        </m:r>
                        <m:r>
                          <a:rPr lang="en-US" sz="1600" b="0" i="1" smtClean="0">
                            <a:latin typeface="Cambria Math" panose="02040503050406030204" pitchFamily="18" charset="0"/>
                          </a:rPr>
                          <m:t>𝑖</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𝑛𝑖</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dirty="0"/>
                  <a:t>Cosine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𝑗𝑖</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variations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647278" y="965935"/>
                <a:ext cx="7858340" cy="5282956"/>
              </a:xfrm>
              <a:blipFill>
                <a:blip r:embed="rId3"/>
                <a:stretch>
                  <a:fillRect l="-485" t="-957"/>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1233982" y="2379346"/>
                <a:ext cx="9724031" cy="3683358"/>
              </a:xfrm>
            </p:spPr>
            <p:txBody>
              <a:bodyPr anchor="ctr">
                <a:normAutofit lnSpcReduction="10000"/>
              </a:bodyPr>
              <a:lstStyle/>
              <a:p>
                <a:r>
                  <a:rPr lang="en-US" sz="2000" dirty="0">
                    <a:latin typeface="Arial" panose="020B0604020202020204" pitchFamily="34" charset="0"/>
                    <a:cs typeface="Arial" panose="020B0604020202020204" pitchFamily="34" charset="0"/>
                  </a:rPr>
                  <a:t>Two data sets to evaluate our algorithm in different scenarios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r>
                  <a:rPr lang="en-US" sz="2000" dirty="0">
                    <a:latin typeface="Arial" panose="020B0604020202020204" pitchFamily="34" charset="0"/>
                    <a:cs typeface="Arial" panose="020B0604020202020204" pitchFamily="34" charset="0"/>
                  </a:rPr>
                  <a:t>50 different data sets</a:t>
                </a:r>
                <a:r>
                  <a:rPr lang="en-US" sz="2000" dirty="0">
                    <a:latin typeface="Arial" panose="020B0604020202020204" pitchFamily="34" charset="0"/>
                    <a:cs typeface="Arial" panose="020B0604020202020204" pitchFamily="34" charset="0"/>
                    <a:sym typeface="Wingdings" panose="05000000000000000000" pitchFamily="2" charset="2"/>
                  </a:rPr>
                  <a:t> to</a:t>
                </a:r>
                <a:r>
                  <a:rPr lang="en-US" sz="2000" dirty="0">
                    <a:latin typeface="Arial" panose="020B0604020202020204" pitchFamily="34" charset="0"/>
                    <a:cs typeface="Arial" panose="020B0604020202020204" pitchFamily="34" charset="0"/>
                  </a:rPr>
                  <a:t> simulate a situation in which the system must work on texts of different sizes and on different domains</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parameters that will be tuned</a:t>
                </a:r>
              </a:p>
              <a:p>
                <a:pPr lvl="1" fontAlgn="base"/>
                <a:r>
                  <a:rPr lang="en-US" sz="20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-gram graph to increase the weights of near words (proximity)</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oMath>
                </a14:m>
                <a:r>
                  <a:rPr lang="en-US" sz="2000" dirty="0">
                    <a:latin typeface="Arial" panose="020B0604020202020204" pitchFamily="34" charset="0"/>
                    <a:cs typeface="Arial" panose="020B0604020202020204" pitchFamily="34" charset="0"/>
                  </a:rPr>
                  <a:t> of the geometric distribution used by their semi-supervised system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391" t="-4467" r="-13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1233982" y="2379346"/>
                <a:ext cx="9724031" cy="3683358"/>
              </a:xfrm>
            </p:spPr>
            <p:txBody>
              <a:bodyPr anchor="ctr">
                <a:normAutofit fontScale="92500" lnSpcReduction="10000"/>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Measures </a:t>
                </a:r>
              </a:p>
              <a:p>
                <a:pPr lvl="1"/>
                <a:r>
                  <a:rPr lang="en-US" sz="1900" dirty="0">
                    <a:latin typeface="Arial" panose="020B0604020202020204" pitchFamily="34" charset="0"/>
                    <a:cs typeface="Arial" panose="020B0604020202020204" pitchFamily="34" charset="0"/>
                  </a:rPr>
                  <a:t>The relatedness measures perform significantly better than the semantic similarity measures</a:t>
                </a:r>
              </a:p>
              <a:p>
                <a:pPr lvl="1"/>
                <a:r>
                  <a:rPr lang="en-US" sz="1900" dirty="0">
                    <a:latin typeface="Arial" panose="020B0604020202020204" pitchFamily="34" charset="0"/>
                    <a:cs typeface="Arial" panose="020B0604020202020204" pitchFamily="34" charset="0"/>
                  </a:rPr>
                  <a:t>Particularly suitable measures for the algorithm</a:t>
                </a:r>
              </a:p>
              <a:p>
                <a:pPr lvl="2"/>
                <a:r>
                  <a:rPr lang="en-US" sz="1700" dirty="0">
                    <a:latin typeface="Arial" panose="020B0604020202020204" pitchFamily="34" charset="0"/>
                    <a:cs typeface="Arial" panose="020B0604020202020204" pitchFamily="34" charset="0"/>
                  </a:rPr>
                  <a:t>Modified Dice coefficient ( </a:t>
                </a:r>
                <a:r>
                  <a:rPr lang="en-US" sz="1700" dirty="0" err="1">
                    <a:latin typeface="Arial" panose="020B0604020202020204" pitchFamily="34" charset="0"/>
                    <a:cs typeface="Arial" panose="020B0604020202020204" pitchFamily="34" charset="0"/>
                  </a:rPr>
                  <a:t>mdice</a:t>
                </a:r>
                <a:r>
                  <a:rPr lang="en-US" sz="17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Term Frequency – Inverse Document Frequency ( </a:t>
                </a:r>
                <a:r>
                  <a:rPr lang="en-US" sz="1700" dirty="0" err="1">
                    <a:latin typeface="Arial" panose="020B0604020202020204" pitchFamily="34" charset="0"/>
                    <a:cs typeface="Arial" panose="020B0604020202020204" pitchFamily="34" charset="0"/>
                  </a:rPr>
                  <a:t>Tf-idf</a:t>
                </a:r>
                <a:r>
                  <a:rPr lang="en-US" sz="17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 gram Graph</a:t>
                </a:r>
              </a:p>
              <a:p>
                <a:pPr lvl="1"/>
                <a:r>
                  <a:rPr lang="en-US" sz="19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2000" i="1">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 = 5 (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r>
                      <a:rPr lang="en-US" sz="1900" b="0" i="1" smtClean="0">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nearest </a:t>
                </a:r>
                <a:r>
                  <a:rPr lang="en-US" sz="1900" dirty="0" err="1">
                    <a:latin typeface="Arial" panose="020B0604020202020204" pitchFamily="34" charset="0"/>
                    <a:cs typeface="Arial" panose="020B0604020202020204" pitchFamily="34" charset="0"/>
                  </a:rPr>
                  <a:t>neighbours</a:t>
                </a:r>
                <a:r>
                  <a:rPr lang="en-US" sz="19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Geometric Distribution:</a:t>
                </a:r>
              </a:p>
              <a:p>
                <a:pPr lvl="1"/>
                <a:r>
                  <a:rPr lang="en-US" sz="1900" dirty="0">
                    <a:latin typeface="Arial" panose="020B0604020202020204" pitchFamily="34" charset="0"/>
                    <a:cs typeface="Arial" panose="020B0604020202020204" pitchFamily="34" charset="0"/>
                  </a:rPr>
                  <a:t>Best results obtained with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r>
                      <a:rPr lang="en-US" sz="1900" b="0" i="1" smtClean="0">
                        <a:latin typeface="Cambria Math" panose="02040503050406030204" pitchFamily="18" charset="0"/>
                        <a:cs typeface="Arial" panose="020B0604020202020204" pitchFamily="34" charset="0"/>
                      </a:rPr>
                      <m:t>=0.4</m:t>
                    </m:r>
                  </m:oMath>
                </a14:m>
                <a:r>
                  <a:rPr lang="en-US" sz="1900"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26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Results are provided as </a:t>
                </a:r>
                <a:r>
                  <a:rPr lang="en-GB" sz="1500" dirty="0"/>
                  <a:t>balanced F-score (</a:t>
                </a: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 </m:t>
                        </m:r>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sym typeface="Wingdings" panose="05000000000000000000" pitchFamily="2" charset="2"/>
                  </a:rPr>
                  <a:t> ) measure </a:t>
                </a:r>
                <a:endParaRPr lang="en-US" sz="15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harmonic mean 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Evaluation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WordNet as Knowledge base</a:t>
                </a:r>
              </a:p>
              <a:p>
                <a:pPr lvl="2">
                  <a:lnSpc>
                    <a:spcPct val="100000"/>
                  </a:lnSpc>
                </a:pPr>
                <a:r>
                  <a:rPr lang="en-US" sz="15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500" dirty="0">
                    <a:latin typeface="Arial" panose="020B0604020202020204" pitchFamily="34" charset="0"/>
                    <a:cs typeface="Arial" panose="020B0604020202020204" pitchFamily="34" charset="0"/>
                  </a:rPr>
                  <a:t>Low results on verbs on all data sets</a:t>
                </a:r>
              </a:p>
              <a:p>
                <a:pPr lvl="2">
                  <a:lnSpc>
                    <a:spcPct val="100000"/>
                  </a:lnSpc>
                </a:pPr>
                <a:r>
                  <a:rPr lang="en-US" sz="15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500" dirty="0">
                    <a:latin typeface="Arial" panose="020B0604020202020204" pitchFamily="34" charset="0"/>
                    <a:cs typeface="Arial" panose="020B0604020202020204" pitchFamily="34" charset="0"/>
                  </a:rPr>
                  <a:t>We used </a:t>
                </a:r>
                <a:r>
                  <a:rPr lang="en-US" sz="1500"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5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285"/>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2373249456"/>
              </p:ext>
            </p:extLst>
          </p:nvPr>
        </p:nvGraphicFramePr>
        <p:xfrm>
          <a:off x="719345" y="2041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E366F554-3B90-2247-BCF9-D54D8C2EA509}"/>
              </a:ext>
            </a:extLst>
          </p:cNvPr>
          <p:cNvGrpSpPr/>
          <p:nvPr/>
        </p:nvGrpSpPr>
        <p:grpSpPr>
          <a:xfrm>
            <a:off x="358364" y="2822919"/>
            <a:ext cx="3244962" cy="2510790"/>
            <a:chOff x="3214876" y="2419420"/>
            <a:chExt cx="4406901" cy="3430451"/>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214876" y="3573750"/>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330826" y="5437783"/>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12" name="Group 111">
            <a:extLst>
              <a:ext uri="{FF2B5EF4-FFF2-40B4-BE49-F238E27FC236}">
                <a16:creationId xmlns:a16="http://schemas.microsoft.com/office/drawing/2014/main" id="{AB643D13-1436-944D-8657-A925B8F6C03C}"/>
              </a:ext>
            </a:extLst>
          </p:cNvPr>
          <p:cNvGrpSpPr/>
          <p:nvPr/>
        </p:nvGrpSpPr>
        <p:grpSpPr>
          <a:xfrm>
            <a:off x="8588039" y="2822919"/>
            <a:ext cx="3244962" cy="2510790"/>
            <a:chOff x="3214876" y="2419420"/>
            <a:chExt cx="4406901" cy="3430451"/>
          </a:xfrm>
        </p:grpSpPr>
        <p:grpSp>
          <p:nvGrpSpPr>
            <p:cNvPr id="113" name="Group 112">
              <a:extLst>
                <a:ext uri="{FF2B5EF4-FFF2-40B4-BE49-F238E27FC236}">
                  <a16:creationId xmlns:a16="http://schemas.microsoft.com/office/drawing/2014/main" id="{1C8281C6-05BF-F344-8F7C-E7F590DE7A51}"/>
                </a:ext>
              </a:extLst>
            </p:cNvPr>
            <p:cNvGrpSpPr/>
            <p:nvPr/>
          </p:nvGrpSpPr>
          <p:grpSpPr>
            <a:xfrm>
              <a:off x="4158170" y="2883195"/>
              <a:ext cx="2706410" cy="2560541"/>
              <a:chOff x="4158170" y="2883195"/>
              <a:chExt cx="2706410" cy="2560541"/>
            </a:xfrm>
          </p:grpSpPr>
          <p:grpSp>
            <p:nvGrpSpPr>
              <p:cNvPr id="119" name="Group 118">
                <a:extLst>
                  <a:ext uri="{FF2B5EF4-FFF2-40B4-BE49-F238E27FC236}">
                    <a16:creationId xmlns:a16="http://schemas.microsoft.com/office/drawing/2014/main" id="{825BE9E0-04D8-9540-B8BA-87A068E0E6E8}"/>
                  </a:ext>
                </a:extLst>
              </p:cNvPr>
              <p:cNvGrpSpPr/>
              <p:nvPr/>
            </p:nvGrpSpPr>
            <p:grpSpPr>
              <a:xfrm>
                <a:off x="4186403" y="2914529"/>
                <a:ext cx="2661422" cy="2529207"/>
                <a:chOff x="8672260" y="622570"/>
                <a:chExt cx="2661422" cy="2529207"/>
              </a:xfrm>
            </p:grpSpPr>
            <p:cxnSp>
              <p:nvCxnSpPr>
                <p:cNvPr id="125" name="Straight Connector 124">
                  <a:extLst>
                    <a:ext uri="{FF2B5EF4-FFF2-40B4-BE49-F238E27FC236}">
                      <a16:creationId xmlns:a16="http://schemas.microsoft.com/office/drawing/2014/main" id="{ECB0E0D7-85DE-D248-84E0-6A82CD3FEF6D}"/>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D6A3D441-B808-DE40-916A-732487825B62}"/>
                    </a:ext>
                  </a:extLst>
                </p:cNvPr>
                <p:cNvCxnSpPr>
                  <a:cxnSpLocks/>
                </p:cNvCxnSpPr>
                <p:nvPr/>
              </p:nvCxnSpPr>
              <p:spPr>
                <a:xfrm flipH="1" flipV="1">
                  <a:off x="8675649" y="1589011"/>
                  <a:ext cx="505522"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47420F2E-A7FD-B34F-9565-EC5C8360B61C}"/>
                    </a:ext>
                  </a:extLst>
                </p:cNvPr>
                <p:cNvCxnSpPr>
                  <a:cxnSpLocks/>
                </p:cNvCxnSpPr>
                <p:nvPr/>
              </p:nvCxnSpPr>
              <p:spPr>
                <a:xfrm flipH="1">
                  <a:off x="9181171" y="3120446"/>
                  <a:ext cx="1635512" cy="1"/>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CF54C4A3-0E17-234F-97D6-9CBED8013B73}"/>
                    </a:ext>
                  </a:extLst>
                </p:cNvPr>
                <p:cNvCxnSpPr>
                  <a:cxnSpLocks/>
                  <a:endCxn id="124"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FA2D46FE-5861-0E40-80EA-DC3A0552D909}"/>
                    </a:ext>
                  </a:extLst>
                </p:cNvPr>
                <p:cNvCxnSpPr>
                  <a:cxnSpLocks/>
                </p:cNvCxnSpPr>
                <p:nvPr/>
              </p:nvCxnSpPr>
              <p:spPr>
                <a:xfrm>
                  <a:off x="9984060" y="622570"/>
                  <a:ext cx="1338145" cy="96644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36EF742C-8E42-1848-8334-BDFEF86A8E9F}"/>
                    </a:ext>
                  </a:extLst>
                </p:cNvPr>
                <p:cNvCxnSpPr>
                  <a:cxnSpLocks/>
                  <a:endCxn id="124" idx="4"/>
                </p:cNvCxnSpPr>
                <p:nvPr/>
              </p:nvCxnSpPr>
              <p:spPr>
                <a:xfrm>
                  <a:off x="9975969" y="622571"/>
                  <a:ext cx="827458" cy="252920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660E5F05-E9AC-FE42-BB6D-84664CACE165}"/>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07982508-60F6-0345-939A-14A23405EDB0}"/>
                    </a:ext>
                  </a:extLst>
                </p:cNvPr>
                <p:cNvCxnSpPr>
                  <a:cxnSpLocks/>
                </p:cNvCxnSpPr>
                <p:nvPr/>
              </p:nvCxnSpPr>
              <p:spPr>
                <a:xfrm flipH="1">
                  <a:off x="8672260" y="1589010"/>
                  <a:ext cx="2649945"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A2560BDA-A02C-D14F-94EB-760E28A9D028}"/>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F7E31646-D58D-E545-9D33-F52C486ADE48}"/>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20" name="Oval 119">
                <a:extLst>
                  <a:ext uri="{FF2B5EF4-FFF2-40B4-BE49-F238E27FC236}">
                    <a16:creationId xmlns:a16="http://schemas.microsoft.com/office/drawing/2014/main" id="{69B9564D-26AD-CF44-83A5-D509F392316F}"/>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21" name="Oval 120">
                <a:extLst>
                  <a:ext uri="{FF2B5EF4-FFF2-40B4-BE49-F238E27FC236}">
                    <a16:creationId xmlns:a16="http://schemas.microsoft.com/office/drawing/2014/main" id="{45525B3F-357A-4248-A15C-F1F7FFACAD51}"/>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22" name="Oval 121">
                <a:extLst>
                  <a:ext uri="{FF2B5EF4-FFF2-40B4-BE49-F238E27FC236}">
                    <a16:creationId xmlns:a16="http://schemas.microsoft.com/office/drawing/2014/main" id="{BB6AD1A0-B2E3-DA4C-956B-EC3BB2C0B89E}"/>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23" name="Oval 122">
                <a:extLst>
                  <a:ext uri="{FF2B5EF4-FFF2-40B4-BE49-F238E27FC236}">
                    <a16:creationId xmlns:a16="http://schemas.microsoft.com/office/drawing/2014/main" id="{C612FF72-BEE8-154C-8740-3F138BF76DA4}"/>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24" name="Oval 123">
                <a:extLst>
                  <a:ext uri="{FF2B5EF4-FFF2-40B4-BE49-F238E27FC236}">
                    <a16:creationId xmlns:a16="http://schemas.microsoft.com/office/drawing/2014/main" id="{C0D95EF1-BD98-EF4E-BD5D-6143D6075F1D}"/>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14" name="Rectangle 113">
              <a:extLst>
                <a:ext uri="{FF2B5EF4-FFF2-40B4-BE49-F238E27FC236}">
                  <a16:creationId xmlns:a16="http://schemas.microsoft.com/office/drawing/2014/main" id="{2DE2F331-AC44-5443-8111-120F15B22822}"/>
                </a:ext>
              </a:extLst>
            </p:cNvPr>
            <p:cNvSpPr/>
            <p:nvPr/>
          </p:nvSpPr>
          <p:spPr>
            <a:xfrm>
              <a:off x="3214876" y="3573750"/>
              <a:ext cx="776175" cy="338553"/>
            </a:xfrm>
            <a:prstGeom prst="rect">
              <a:avLst/>
            </a:prstGeom>
          </p:spPr>
          <p:txBody>
            <a:bodyPr wrap="none">
              <a:spAutoFit/>
            </a:bodyPr>
            <a:lstStyle/>
            <a:p>
              <a:r>
                <a:rPr lang="en-GB" sz="1600" dirty="0"/>
                <a:t>t</a:t>
              </a:r>
              <a:r>
                <a:rPr lang="en-GR" sz="1600" dirty="0"/>
                <a:t>alking</a:t>
              </a:r>
            </a:p>
          </p:txBody>
        </p:sp>
        <p:sp>
          <p:nvSpPr>
            <p:cNvPr id="115" name="Rectangle 114">
              <a:extLst>
                <a:ext uri="{FF2B5EF4-FFF2-40B4-BE49-F238E27FC236}">
                  <a16:creationId xmlns:a16="http://schemas.microsoft.com/office/drawing/2014/main" id="{64B73B89-D888-404E-93BD-929F53A4EE76}"/>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16" name="Rectangle 115">
              <a:extLst>
                <a:ext uri="{FF2B5EF4-FFF2-40B4-BE49-F238E27FC236}">
                  <a16:creationId xmlns:a16="http://schemas.microsoft.com/office/drawing/2014/main" id="{4CBB7FD9-4AD3-6C4C-A17B-AEE964D3994D}"/>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17" name="Rectangle 116">
              <a:extLst>
                <a:ext uri="{FF2B5EF4-FFF2-40B4-BE49-F238E27FC236}">
                  <a16:creationId xmlns:a16="http://schemas.microsoft.com/office/drawing/2014/main" id="{80D607D3-E567-B44A-A5C6-4676AB6E8DE6}"/>
                </a:ext>
              </a:extLst>
            </p:cNvPr>
            <p:cNvSpPr/>
            <p:nvPr/>
          </p:nvSpPr>
          <p:spPr>
            <a:xfrm>
              <a:off x="6330826" y="5437783"/>
              <a:ext cx="759175" cy="412088"/>
            </a:xfrm>
            <a:prstGeom prst="rect">
              <a:avLst/>
            </a:prstGeom>
          </p:spPr>
          <p:txBody>
            <a:bodyPr wrap="none">
              <a:spAutoFit/>
            </a:bodyPr>
            <a:lstStyle/>
            <a:p>
              <a:r>
                <a:rPr lang="en-GB" sz="1600" dirty="0"/>
                <a:t>need</a:t>
              </a:r>
              <a:endParaRPr lang="en-GR" sz="1600" dirty="0"/>
            </a:p>
          </p:txBody>
        </p:sp>
        <p:sp>
          <p:nvSpPr>
            <p:cNvPr id="118" name="Rectangle 117">
              <a:extLst>
                <a:ext uri="{FF2B5EF4-FFF2-40B4-BE49-F238E27FC236}">
                  <a16:creationId xmlns:a16="http://schemas.microsoft.com/office/drawing/2014/main" id="{7374F019-B4CD-A04D-88CC-85A2E0BF3617}"/>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grpSp>
        <p:nvGrpSpPr>
          <p:cNvPr id="135" name="Group 134">
            <a:extLst>
              <a:ext uri="{FF2B5EF4-FFF2-40B4-BE49-F238E27FC236}">
                <a16:creationId xmlns:a16="http://schemas.microsoft.com/office/drawing/2014/main" id="{12172B64-D9A2-B442-B411-56D83C4A0984}"/>
              </a:ext>
            </a:extLst>
          </p:cNvPr>
          <p:cNvGrpSpPr/>
          <p:nvPr/>
        </p:nvGrpSpPr>
        <p:grpSpPr>
          <a:xfrm>
            <a:off x="4464294" y="2822919"/>
            <a:ext cx="3244962" cy="2510790"/>
            <a:chOff x="3214876" y="2419420"/>
            <a:chExt cx="440690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214876" y="3573750"/>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330826" y="5437783"/>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158290"/>
            <a:ext cx="7946524"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r>
                      <a:rPr lang="en-US" sz="1400" b="0" i="0" smtClean="0">
                        <a:solidFill>
                          <a:srgbClr val="000000"/>
                        </a:solidFill>
                        <a:latin typeface="Cambria Math" panose="02040503050406030204" pitchFamily="18" charset="0"/>
                      </a:rPr>
                      <m:t>)</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dirty="0">
                    <a:solidFill>
                      <a:srgbClr val="000000"/>
                    </a:solidFill>
                  </a:rPr>
                  <a:t>Word </a:t>
                </a:r>
                <a:r>
                  <a:rPr lang="en-GB" sz="1600" b="1" dirty="0">
                    <a:solidFill>
                      <a:srgbClr val="000000"/>
                    </a:solidFill>
                  </a:rPr>
                  <a:t>similarity matrix </a:t>
                </a:r>
                <a14:m>
                  <m:oMath xmlns:m="http://schemas.openxmlformats.org/officeDocument/2006/math">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𝑾</m:t>
                        </m:r>
                      </m:e>
                      <m:sub>
                        <m:r>
                          <a:rPr lang="en-US" sz="1600" b="1" i="1">
                            <a:solidFill>
                              <a:srgbClr val="000000"/>
                            </a:solidFill>
                            <a:latin typeface="Cambria Math" panose="02040503050406030204" pitchFamily="18" charset="0"/>
                          </a:rPr>
                          <m:t>𝑵𝒙𝑵</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measure</a:t>
                </a:r>
                <a:r>
                  <a:rPr lang="en-GB" sz="1600" dirty="0">
                    <a:solidFill>
                      <a:srgbClr val="000000"/>
                    </a:solidFill>
                  </a:rPr>
                  <a:t>: strength of co-occurrence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correlated words</a:t>
                </a:r>
              </a:p>
              <a:p>
                <a:pPr lvl="1" fontAlgn="base"/>
                <a:r>
                  <a:rPr lang="en-GB" sz="1600" dirty="0">
                    <a:solidFill>
                      <a:srgbClr val="000000"/>
                    </a:solidFill>
                  </a:rPr>
                  <a:t>8 association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𝑛</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071465"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a:t>
                </a:r>
              </a:p>
            </p:txBody>
          </p:sp>
        </mc:Choice>
        <mc:Fallback>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071465"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4302</TotalTime>
  <Words>5566</Words>
  <Application>Microsoft Macintosh PowerPoint</Application>
  <PresentationFormat>Widescreen</PresentationFormat>
  <Paragraphs>507</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437</cp:revision>
  <dcterms:created xsi:type="dcterms:W3CDTF">2021-02-03T20:20:42Z</dcterms:created>
  <dcterms:modified xsi:type="dcterms:W3CDTF">2021-02-07T15:07:48Z</dcterms:modified>
</cp:coreProperties>
</file>